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65" r:id="rId6"/>
    <p:sldId id="261" r:id="rId7"/>
    <p:sldId id="262" r:id="rId8"/>
    <p:sldId id="259" r:id="rId9"/>
    <p:sldId id="260" r:id="rId10"/>
    <p:sldId id="264" r:id="rId11"/>
    <p:sldId id="263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ična ploča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4725144"/>
            <a:ext cx="7851648" cy="1828800"/>
          </a:xfrm>
        </p:spPr>
        <p:txBody>
          <a:bodyPr/>
          <a:lstStyle/>
          <a:p>
            <a:r>
              <a:rPr lang="hr-HR" dirty="0" smtClean="0"/>
              <a:t>ISPIT IZ INFORMATIKE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13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Mjerne jedinice za količinu memorije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t="33208" r="21987" b="20148"/>
          <a:stretch/>
        </p:blipFill>
        <p:spPr bwMode="auto">
          <a:xfrm>
            <a:off x="251520" y="2132856"/>
            <a:ext cx="8535730" cy="434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1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Mjerne jedinice za količinu memorije</a:t>
            </a:r>
            <a:endParaRPr lang="hr-HR" dirty="0"/>
          </a:p>
        </p:txBody>
      </p:sp>
      <p:grpSp>
        <p:nvGrpSpPr>
          <p:cNvPr id="7" name="Grupa 6"/>
          <p:cNvGrpSpPr/>
          <p:nvPr/>
        </p:nvGrpSpPr>
        <p:grpSpPr>
          <a:xfrm>
            <a:off x="516957" y="2204864"/>
            <a:ext cx="8280919" cy="3163007"/>
            <a:chOff x="539552" y="1953456"/>
            <a:chExt cx="8280919" cy="316300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420888"/>
              <a:ext cx="5762625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kstniOkvir 3"/>
            <p:cNvSpPr txBox="1"/>
            <p:nvPr/>
          </p:nvSpPr>
          <p:spPr>
            <a:xfrm>
              <a:off x="779162" y="1953456"/>
              <a:ext cx="804130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hr-H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it (b) je digitalni broj i ima dva stanja 0 ili 1</a:t>
              </a:r>
              <a:endParaRPr lang="hr-HR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Elipsa 5"/>
            <p:cNvSpPr/>
            <p:nvPr/>
          </p:nvSpPr>
          <p:spPr>
            <a:xfrm>
              <a:off x="612246" y="2158446"/>
              <a:ext cx="144016" cy="144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40523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Dijelovi mikroprocesora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17930"/>
            <a:ext cx="6055722" cy="3751430"/>
          </a:xfrm>
        </p:spPr>
      </p:pic>
      <p:pic>
        <p:nvPicPr>
          <p:cNvPr id="3074" name="Picture 2" descr="Multimediální výchova - te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535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95536" y="19888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Prvi mikroprocesor koji je kreirao Intel bio je 4004. </a:t>
            </a:r>
            <a:endParaRPr lang="hr-HR" dirty="0" smtClean="0">
              <a:latin typeface="+mj-lt"/>
            </a:endParaRPr>
          </a:p>
          <a:p>
            <a:r>
              <a:rPr lang="hr-HR" dirty="0" smtClean="0">
                <a:latin typeface="+mj-lt"/>
              </a:rPr>
              <a:t>Dizajniran </a:t>
            </a:r>
            <a:r>
              <a:rPr lang="hr-HR" dirty="0">
                <a:latin typeface="+mj-lt"/>
              </a:rPr>
              <a:t>je za kalkulator, </a:t>
            </a:r>
            <a:r>
              <a:rPr lang="hr-HR" dirty="0" smtClean="0">
                <a:latin typeface="+mj-lt"/>
              </a:rPr>
              <a:t>a u </a:t>
            </a:r>
            <a:r>
              <a:rPr lang="hr-HR" dirty="0">
                <a:latin typeface="+mj-lt"/>
              </a:rPr>
              <a:t>to vrijeme </a:t>
            </a:r>
            <a:r>
              <a:rPr lang="hr-HR" dirty="0" smtClean="0">
                <a:latin typeface="+mj-lt"/>
              </a:rPr>
              <a:t>nitko </a:t>
            </a:r>
            <a:r>
              <a:rPr lang="hr-HR" dirty="0">
                <a:latin typeface="+mj-lt"/>
              </a:rPr>
              <a:t>nije ni pomišljao </a:t>
            </a:r>
            <a:r>
              <a:rPr lang="hr-HR" dirty="0" smtClean="0">
                <a:latin typeface="+mj-lt"/>
              </a:rPr>
              <a:t>da </a:t>
            </a:r>
            <a:r>
              <a:rPr lang="hr-HR" dirty="0">
                <a:latin typeface="+mj-lt"/>
              </a:rPr>
              <a:t>će </a:t>
            </a:r>
            <a:r>
              <a:rPr lang="hr-HR" dirty="0" smtClean="0">
                <a:latin typeface="+mj-lt"/>
              </a:rPr>
              <a:t>upravljati računalom. Izrađen 1971</a:t>
            </a:r>
            <a:r>
              <a:rPr lang="hr-HR" dirty="0">
                <a:latin typeface="+mj-lt"/>
              </a:rPr>
              <a:t>. godine</a:t>
            </a:r>
          </a:p>
          <a:p>
            <a:endParaRPr lang="hr-HR" dirty="0">
              <a:latin typeface="+mj-lt"/>
            </a:endParaRPr>
          </a:p>
        </p:txBody>
      </p:sp>
      <p:pic>
        <p:nvPicPr>
          <p:cNvPr id="3076" name="Picture 4" descr="https://technologyofcomputershome.files.wordpress.com/2019/03/intel_c4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44690"/>
            <a:ext cx="2186924" cy="14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PUTER HARDWARE AND SOFTWARE || COMPUTER FUNDAMENTALS FOR CHILDREN - 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47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83568" y="501317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+mj-lt"/>
              </a:rPr>
              <a:t>SVI MATERIJALNI DIJELOVI RAČUNALA</a:t>
            </a:r>
          </a:p>
          <a:p>
            <a:pPr algn="ctr"/>
            <a:r>
              <a:rPr lang="hr-HR" sz="2400" b="1" dirty="0" smtClean="0">
                <a:latin typeface="+mj-lt"/>
              </a:rPr>
              <a:t>KOJI SE MOGU DOTAKNUTI.</a:t>
            </a:r>
            <a:endParaRPr lang="hr-HR" sz="2400" b="1" dirty="0">
              <a:latin typeface="+mj-lt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644008" y="5043333"/>
            <a:ext cx="42484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+mj-lt"/>
              </a:rPr>
              <a:t>OPERATIVNI SUSTAV I RAZLIČITI PROGRAMI</a:t>
            </a:r>
          </a:p>
          <a:p>
            <a:pPr algn="ctr"/>
            <a:r>
              <a:rPr lang="hr-HR" b="1" dirty="0" smtClean="0">
                <a:latin typeface="+mj-lt"/>
              </a:rPr>
              <a:t>Operativni sustav omogućuje komunikaciju računala i korisnika. Upravlja spremanjem i kopiranjem datoteka (</a:t>
            </a:r>
            <a:r>
              <a:rPr lang="hr-HR" b="1" dirty="0" err="1" smtClean="0">
                <a:latin typeface="+mj-lt"/>
              </a:rPr>
              <a:t>fileova</a:t>
            </a:r>
            <a:r>
              <a:rPr lang="hr-HR" b="1" dirty="0" smtClean="0">
                <a:latin typeface="+mj-lt"/>
              </a:rPr>
              <a:t>).</a:t>
            </a:r>
            <a:endParaRPr lang="hr-H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55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Vrste pisača</a:t>
            </a:r>
            <a:endParaRPr lang="hr-HR" dirty="0"/>
          </a:p>
        </p:txBody>
      </p:sp>
      <p:pic>
        <p:nvPicPr>
          <p:cNvPr id="5122" name="Picture 2" descr="Laserski printer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0548"/>
            <a:ext cx="1752129" cy="140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771800" y="2296065"/>
            <a:ext cx="554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Crno bijeli i u boji, za ispis koristi crnu prašinu - toner</a:t>
            </a:r>
            <a:endParaRPr lang="hr-HR" dirty="0"/>
          </a:p>
        </p:txBody>
      </p:sp>
      <p:pic>
        <p:nvPicPr>
          <p:cNvPr id="5124" name="Picture 4" descr="Povoljni tintni ispis za užurbana kućanstva i male ure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399"/>
            <a:ext cx="37165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3598443" y="4046323"/>
            <a:ext cx="3391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Ispis u boji, za ispis koristi tintu </a:t>
            </a:r>
          </a:p>
          <a:p>
            <a:r>
              <a:rPr lang="hr-HR" dirty="0" smtClean="0"/>
              <a:t>(plava, crvena, žuta i crna)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391976" y="1591925"/>
            <a:ext cx="3803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Laserski pisač</a:t>
            </a:r>
            <a:endParaRPr lang="hr-H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3824806" y="3140968"/>
            <a:ext cx="32431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tintni pisač</a:t>
            </a:r>
            <a:endParaRPr lang="hr-H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3853806" y="4797152"/>
            <a:ext cx="3413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iglični pisač</a:t>
            </a:r>
            <a:endParaRPr lang="hr-H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6" name="Picture 6" descr="Pisač Printer Ink-Jet Lasers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8" y="4788810"/>
            <a:ext cx="2021793" cy="16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/>
          <p:cNvSpPr txBox="1"/>
          <p:nvPr/>
        </p:nvSpPr>
        <p:spPr>
          <a:xfrm>
            <a:off x="3498607" y="5626728"/>
            <a:ext cx="4803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Za ispis koristi od 9 do 24 iglice koje udaraju u </a:t>
            </a:r>
          </a:p>
          <a:p>
            <a:r>
              <a:rPr lang="hr-HR" dirty="0" smtClean="0"/>
              <a:t>beskonačnu traku plave ili crne boje. </a:t>
            </a:r>
          </a:p>
          <a:p>
            <a:r>
              <a:rPr lang="hr-HR" dirty="0" smtClean="0"/>
              <a:t>Nije predviđen za ispis u boji. Zastario.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27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atična ploča - mother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Matična ploča - motherboar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12886" r="24854" b="6741"/>
          <a:stretch/>
        </p:blipFill>
        <p:spPr bwMode="auto">
          <a:xfrm>
            <a:off x="1201559" y="7937"/>
            <a:ext cx="6826825" cy="682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64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Gdje se na računalu nalazi operativni sustav?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Ako na računalu pokrenemo Preglednik datoteka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56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75" y="160338"/>
            <a:ext cx="8229600" cy="14684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Središnji spremnik ili </a:t>
            </a:r>
            <a:r>
              <a:rPr lang="hr-HR" dirty="0" smtClean="0">
                <a:solidFill>
                  <a:srgbClr val="FF0000"/>
                </a:solidFill>
              </a:rPr>
              <a:t>unutarnja memorija </a:t>
            </a:r>
            <a:r>
              <a:rPr lang="hr-HR" dirty="0" smtClean="0"/>
              <a:t>(na matičnoj ploči)</a:t>
            </a:r>
            <a:endParaRPr lang="hr-HR" dirty="0"/>
          </a:p>
        </p:txBody>
      </p:sp>
      <p:sp>
        <p:nvSpPr>
          <p:cNvPr id="9" name="AutoShape 8" descr="Korist Ekologija Kvragu vanjske memorije računala - ramsesyounan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4" name="Picture 10" descr="rom-vs-RAM | PC CHI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0" r="62962" b="17129"/>
          <a:stretch/>
        </p:blipFill>
        <p:spPr bwMode="auto">
          <a:xfrm>
            <a:off x="827584" y="1628800"/>
            <a:ext cx="2187592" cy="18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319629" y="4725144"/>
            <a:ext cx="4038600" cy="187220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+mj-lt"/>
              </a:rPr>
              <a:t>Stalni sadržaj pohranjen tijekom proizvodnje matične ploče, sadrži programe za instalaciju i pokretanje Windowsa, BIOS.</a:t>
            </a:r>
            <a:endParaRPr lang="hr-HR" dirty="0">
              <a:latin typeface="+mj-lt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611560" y="3660800"/>
            <a:ext cx="32170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 </a:t>
            </a:r>
          </a:p>
          <a:p>
            <a:pPr algn="ctr"/>
            <a:r>
              <a:rPr lang="hr-H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hr-HR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</a:t>
            </a:r>
            <a:r>
              <a:rPr lang="hr-H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r-HR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hr-H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r-HR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Memory</a:t>
            </a:r>
            <a:r>
              <a:rPr lang="hr-H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hr-H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6" name="Picture 12" descr="Memorija Crucial DRAM 8GB DDR4-3200 UDIM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24857" r="5275" b="26012"/>
          <a:stretch/>
        </p:blipFill>
        <p:spPr bwMode="auto">
          <a:xfrm>
            <a:off x="3861062" y="1700808"/>
            <a:ext cx="3784092" cy="20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avokutnik 14"/>
          <p:cNvSpPr/>
          <p:nvPr/>
        </p:nvSpPr>
        <p:spPr>
          <a:xfrm>
            <a:off x="5004048" y="2996952"/>
            <a:ext cx="394826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RAM </a:t>
            </a:r>
          </a:p>
          <a:p>
            <a:pPr algn="ctr"/>
            <a:r>
              <a:rPr lang="hr-H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hr-H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Random</a:t>
            </a:r>
            <a:r>
              <a:rPr lang="hr-H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Access </a:t>
            </a:r>
            <a:r>
              <a:rPr lang="hr-HR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Memory</a:t>
            </a:r>
            <a:r>
              <a:rPr lang="hr-H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hr-H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zervirano mjesto sadržaja 10"/>
          <p:cNvSpPr>
            <a:spLocks noGrp="1"/>
          </p:cNvSpPr>
          <p:nvPr>
            <p:ph sz="half" idx="2"/>
          </p:nvPr>
        </p:nvSpPr>
        <p:spPr>
          <a:xfrm>
            <a:off x="4283968" y="4137853"/>
            <a:ext cx="4470648" cy="2387491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+mj-lt"/>
              </a:rPr>
              <a:t>Sadržaj namijenjen privremenom čuvanju programa i podataka koji se na računalu trenutno obrađuju. Gašenjem računala sadržaj RAM-a se briše.</a:t>
            </a:r>
            <a:endParaRPr lang="hr-HR" dirty="0">
              <a:latin typeface="+mj-lt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7092280" y="2513862"/>
            <a:ext cx="1570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latin typeface="+mj-lt"/>
              </a:rPr>
              <a:t>8GB, DDR4</a:t>
            </a:r>
            <a:endParaRPr lang="hr-H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0000"/>
                </a:solidFill>
              </a:rPr>
              <a:t>V</a:t>
            </a:r>
            <a:r>
              <a:rPr lang="hr-HR" dirty="0" smtClean="0">
                <a:solidFill>
                  <a:srgbClr val="FF0000"/>
                </a:solidFill>
              </a:rPr>
              <a:t>anjske memorije </a:t>
            </a:r>
            <a:r>
              <a:rPr lang="hr-HR" dirty="0" smtClean="0"/>
              <a:t>ili pomoćni spremnici</a:t>
            </a:r>
            <a:endParaRPr lang="hr-HR" dirty="0"/>
          </a:p>
        </p:txBody>
      </p:sp>
      <p:pic>
        <p:nvPicPr>
          <p:cNvPr id="5" name="Rezervirano mjesto sadržaj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772816"/>
            <a:ext cx="6137181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5868144" y="4581128"/>
            <a:ext cx="306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MEMORIJSKA KARTICA 64 GB</a:t>
            </a:r>
            <a:endParaRPr lang="hr-HR" b="1" dirty="0">
              <a:latin typeface="+mj-lt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878669" y="1463918"/>
            <a:ext cx="284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VANJSKI TVRDI DISK 500 GB</a:t>
            </a:r>
            <a:endParaRPr lang="hr-HR" b="1" dirty="0">
              <a:latin typeface="+mj-lt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251520" y="4396354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SSD DISK 500 GB</a:t>
            </a:r>
            <a:endParaRPr lang="hr-HR" b="1" dirty="0">
              <a:latin typeface="+mj-lt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114096" y="285293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HDD TVRDI DISK 1 TB</a:t>
            </a:r>
            <a:endParaRPr lang="hr-HR" b="1" dirty="0">
              <a:latin typeface="+mj-lt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4283968" y="6035913"/>
            <a:ext cx="177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CD ROM 700 MB</a:t>
            </a:r>
            <a:endParaRPr lang="hr-HR" b="1" dirty="0">
              <a:latin typeface="+mj-lt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516216" y="6021288"/>
            <a:ext cx="151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DVD 4700 MB</a:t>
            </a:r>
            <a:endParaRPr lang="hr-HR" b="1" dirty="0">
              <a:latin typeface="+mj-lt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34473" y="2430180"/>
            <a:ext cx="189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USB ŠTAPIĆ 64 GB</a:t>
            </a:r>
            <a:endParaRPr lang="hr-HR" b="1" dirty="0">
              <a:latin typeface="+mj-lt"/>
            </a:endParaRPr>
          </a:p>
        </p:txBody>
      </p:sp>
      <p:sp>
        <p:nvSpPr>
          <p:cNvPr id="13" name="Prostoručno 12"/>
          <p:cNvSpPr/>
          <p:nvPr/>
        </p:nvSpPr>
        <p:spPr>
          <a:xfrm>
            <a:off x="1330036" y="4913745"/>
            <a:ext cx="1894464" cy="1141523"/>
          </a:xfrm>
          <a:custGeom>
            <a:avLst/>
            <a:gdLst>
              <a:gd name="connsiteX0" fmla="*/ 1828800 w 1894464"/>
              <a:gd name="connsiteY0" fmla="*/ 1126837 h 1141523"/>
              <a:gd name="connsiteX1" fmla="*/ 1838037 w 1894464"/>
              <a:gd name="connsiteY1" fmla="*/ 895928 h 1141523"/>
              <a:gd name="connsiteX2" fmla="*/ 1828800 w 1894464"/>
              <a:gd name="connsiteY2" fmla="*/ 794328 h 1141523"/>
              <a:gd name="connsiteX3" fmla="*/ 1819564 w 1894464"/>
              <a:gd name="connsiteY3" fmla="*/ 757382 h 1141523"/>
              <a:gd name="connsiteX4" fmla="*/ 1810328 w 1894464"/>
              <a:gd name="connsiteY4" fmla="*/ 711200 h 1141523"/>
              <a:gd name="connsiteX5" fmla="*/ 1801091 w 1894464"/>
              <a:gd name="connsiteY5" fmla="*/ 581891 h 1141523"/>
              <a:gd name="connsiteX6" fmla="*/ 1791855 w 1894464"/>
              <a:gd name="connsiteY6" fmla="*/ 554182 h 1141523"/>
              <a:gd name="connsiteX7" fmla="*/ 1782619 w 1894464"/>
              <a:gd name="connsiteY7" fmla="*/ 517237 h 1141523"/>
              <a:gd name="connsiteX8" fmla="*/ 1690255 w 1894464"/>
              <a:gd name="connsiteY8" fmla="*/ 406400 h 1141523"/>
              <a:gd name="connsiteX9" fmla="*/ 1662546 w 1894464"/>
              <a:gd name="connsiteY9" fmla="*/ 387928 h 1141523"/>
              <a:gd name="connsiteX10" fmla="*/ 1644073 w 1894464"/>
              <a:gd name="connsiteY10" fmla="*/ 360219 h 1141523"/>
              <a:gd name="connsiteX11" fmla="*/ 1588655 w 1894464"/>
              <a:gd name="connsiteY11" fmla="*/ 341746 h 1141523"/>
              <a:gd name="connsiteX12" fmla="*/ 1533237 w 1894464"/>
              <a:gd name="connsiteY12" fmla="*/ 295564 h 1141523"/>
              <a:gd name="connsiteX13" fmla="*/ 1496291 w 1894464"/>
              <a:gd name="connsiteY13" fmla="*/ 267855 h 1141523"/>
              <a:gd name="connsiteX14" fmla="*/ 1468582 w 1894464"/>
              <a:gd name="connsiteY14" fmla="*/ 240146 h 1141523"/>
              <a:gd name="connsiteX15" fmla="*/ 1394691 w 1894464"/>
              <a:gd name="connsiteY15" fmla="*/ 184728 h 1141523"/>
              <a:gd name="connsiteX16" fmla="*/ 1339273 w 1894464"/>
              <a:gd name="connsiteY16" fmla="*/ 157019 h 1141523"/>
              <a:gd name="connsiteX17" fmla="*/ 1256146 w 1894464"/>
              <a:gd name="connsiteY17" fmla="*/ 166255 h 1141523"/>
              <a:gd name="connsiteX18" fmla="*/ 1219200 w 1894464"/>
              <a:gd name="connsiteY18" fmla="*/ 175491 h 1141523"/>
              <a:gd name="connsiteX19" fmla="*/ 951346 w 1894464"/>
              <a:gd name="connsiteY19" fmla="*/ 166255 h 1141523"/>
              <a:gd name="connsiteX20" fmla="*/ 914400 w 1894464"/>
              <a:gd name="connsiteY20" fmla="*/ 157019 h 1141523"/>
              <a:gd name="connsiteX21" fmla="*/ 822037 w 1894464"/>
              <a:gd name="connsiteY21" fmla="*/ 129310 h 1141523"/>
              <a:gd name="connsiteX22" fmla="*/ 794328 w 1894464"/>
              <a:gd name="connsiteY22" fmla="*/ 101600 h 1141523"/>
              <a:gd name="connsiteX23" fmla="*/ 729673 w 1894464"/>
              <a:gd name="connsiteY23" fmla="*/ 64655 h 1141523"/>
              <a:gd name="connsiteX24" fmla="*/ 701964 w 1894464"/>
              <a:gd name="connsiteY24" fmla="*/ 36946 h 1141523"/>
              <a:gd name="connsiteX25" fmla="*/ 646546 w 1894464"/>
              <a:gd name="connsiteY25" fmla="*/ 0 h 1141523"/>
              <a:gd name="connsiteX26" fmla="*/ 517237 w 1894464"/>
              <a:gd name="connsiteY26" fmla="*/ 9237 h 1141523"/>
              <a:gd name="connsiteX27" fmla="*/ 489528 w 1894464"/>
              <a:gd name="connsiteY27" fmla="*/ 18473 h 1141523"/>
              <a:gd name="connsiteX28" fmla="*/ 387928 w 1894464"/>
              <a:gd name="connsiteY28" fmla="*/ 36946 h 1141523"/>
              <a:gd name="connsiteX29" fmla="*/ 295564 w 1894464"/>
              <a:gd name="connsiteY29" fmla="*/ 55419 h 1141523"/>
              <a:gd name="connsiteX30" fmla="*/ 221673 w 1894464"/>
              <a:gd name="connsiteY30" fmla="*/ 73891 h 1141523"/>
              <a:gd name="connsiteX31" fmla="*/ 157019 w 1894464"/>
              <a:gd name="connsiteY31" fmla="*/ 101600 h 1141523"/>
              <a:gd name="connsiteX32" fmla="*/ 92364 w 1894464"/>
              <a:gd name="connsiteY32" fmla="*/ 138546 h 1141523"/>
              <a:gd name="connsiteX33" fmla="*/ 73891 w 1894464"/>
              <a:gd name="connsiteY33" fmla="*/ 166255 h 1141523"/>
              <a:gd name="connsiteX34" fmla="*/ 55419 w 1894464"/>
              <a:gd name="connsiteY34" fmla="*/ 277091 h 1141523"/>
              <a:gd name="connsiteX35" fmla="*/ 46182 w 1894464"/>
              <a:gd name="connsiteY35" fmla="*/ 517237 h 1141523"/>
              <a:gd name="connsiteX36" fmla="*/ 27709 w 1894464"/>
              <a:gd name="connsiteY36" fmla="*/ 572655 h 1141523"/>
              <a:gd name="connsiteX37" fmla="*/ 18473 w 1894464"/>
              <a:gd name="connsiteY37" fmla="*/ 701964 h 1141523"/>
              <a:gd name="connsiteX38" fmla="*/ 0 w 1894464"/>
              <a:gd name="connsiteY38" fmla="*/ 757382 h 1141523"/>
              <a:gd name="connsiteX39" fmla="*/ 27709 w 1894464"/>
              <a:gd name="connsiteY39" fmla="*/ 895928 h 1141523"/>
              <a:gd name="connsiteX40" fmla="*/ 36946 w 1894464"/>
              <a:gd name="connsiteY40" fmla="*/ 923637 h 1141523"/>
              <a:gd name="connsiteX41" fmla="*/ 55419 w 1894464"/>
              <a:gd name="connsiteY41" fmla="*/ 960582 h 1141523"/>
              <a:gd name="connsiteX42" fmla="*/ 120073 w 1894464"/>
              <a:gd name="connsiteY42" fmla="*/ 1052946 h 1141523"/>
              <a:gd name="connsiteX43" fmla="*/ 120073 w 1894464"/>
              <a:gd name="connsiteY43" fmla="*/ 1052946 h 1141523"/>
              <a:gd name="connsiteX44" fmla="*/ 138546 w 1894464"/>
              <a:gd name="connsiteY44" fmla="*/ 1089891 h 1141523"/>
              <a:gd name="connsiteX45" fmla="*/ 193964 w 1894464"/>
              <a:gd name="connsiteY45" fmla="*/ 1136073 h 1141523"/>
              <a:gd name="connsiteX46" fmla="*/ 434109 w 1894464"/>
              <a:gd name="connsiteY46" fmla="*/ 1117600 h 1141523"/>
              <a:gd name="connsiteX47" fmla="*/ 535709 w 1894464"/>
              <a:gd name="connsiteY47" fmla="*/ 1108364 h 1141523"/>
              <a:gd name="connsiteX48" fmla="*/ 1856509 w 1894464"/>
              <a:gd name="connsiteY48" fmla="*/ 1099128 h 1141523"/>
              <a:gd name="connsiteX49" fmla="*/ 1893455 w 1894464"/>
              <a:gd name="connsiteY49" fmla="*/ 1108364 h 1141523"/>
              <a:gd name="connsiteX50" fmla="*/ 1828800 w 1894464"/>
              <a:gd name="connsiteY50" fmla="*/ 1126837 h 11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94464" h="1141523">
                <a:moveTo>
                  <a:pt x="1828800" y="1126837"/>
                </a:moveTo>
                <a:cubicBezTo>
                  <a:pt x="1819564" y="1091431"/>
                  <a:pt x="1850577" y="1084023"/>
                  <a:pt x="1838037" y="895928"/>
                </a:cubicBezTo>
                <a:cubicBezTo>
                  <a:pt x="1835775" y="861997"/>
                  <a:pt x="1833294" y="828036"/>
                  <a:pt x="1828800" y="794328"/>
                </a:cubicBezTo>
                <a:cubicBezTo>
                  <a:pt x="1827122" y="781745"/>
                  <a:pt x="1822318" y="769774"/>
                  <a:pt x="1819564" y="757382"/>
                </a:cubicBezTo>
                <a:cubicBezTo>
                  <a:pt x="1816159" y="742057"/>
                  <a:pt x="1813407" y="726594"/>
                  <a:pt x="1810328" y="711200"/>
                </a:cubicBezTo>
                <a:cubicBezTo>
                  <a:pt x="1807249" y="668097"/>
                  <a:pt x="1806140" y="624808"/>
                  <a:pt x="1801091" y="581891"/>
                </a:cubicBezTo>
                <a:cubicBezTo>
                  <a:pt x="1799953" y="572222"/>
                  <a:pt x="1794530" y="563543"/>
                  <a:pt x="1791855" y="554182"/>
                </a:cubicBezTo>
                <a:cubicBezTo>
                  <a:pt x="1788368" y="541976"/>
                  <a:pt x="1788296" y="528591"/>
                  <a:pt x="1782619" y="517237"/>
                </a:cubicBezTo>
                <a:cubicBezTo>
                  <a:pt x="1765582" y="483163"/>
                  <a:pt x="1720893" y="426824"/>
                  <a:pt x="1690255" y="406400"/>
                </a:cubicBezTo>
                <a:lnTo>
                  <a:pt x="1662546" y="387928"/>
                </a:lnTo>
                <a:cubicBezTo>
                  <a:pt x="1656388" y="378692"/>
                  <a:pt x="1653486" y="366102"/>
                  <a:pt x="1644073" y="360219"/>
                </a:cubicBezTo>
                <a:cubicBezTo>
                  <a:pt x="1627561" y="349899"/>
                  <a:pt x="1588655" y="341746"/>
                  <a:pt x="1588655" y="341746"/>
                </a:cubicBezTo>
                <a:cubicBezTo>
                  <a:pt x="1527410" y="300915"/>
                  <a:pt x="1595469" y="348905"/>
                  <a:pt x="1533237" y="295564"/>
                </a:cubicBezTo>
                <a:cubicBezTo>
                  <a:pt x="1521549" y="285546"/>
                  <a:pt x="1507979" y="277873"/>
                  <a:pt x="1496291" y="267855"/>
                </a:cubicBezTo>
                <a:cubicBezTo>
                  <a:pt x="1486373" y="259354"/>
                  <a:pt x="1478692" y="248417"/>
                  <a:pt x="1468582" y="240146"/>
                </a:cubicBezTo>
                <a:cubicBezTo>
                  <a:pt x="1444753" y="220650"/>
                  <a:pt x="1423899" y="194465"/>
                  <a:pt x="1394691" y="184728"/>
                </a:cubicBezTo>
                <a:cubicBezTo>
                  <a:pt x="1356451" y="171980"/>
                  <a:pt x="1375083" y="180891"/>
                  <a:pt x="1339273" y="157019"/>
                </a:cubicBezTo>
                <a:cubicBezTo>
                  <a:pt x="1311564" y="160098"/>
                  <a:pt x="1283701" y="162016"/>
                  <a:pt x="1256146" y="166255"/>
                </a:cubicBezTo>
                <a:cubicBezTo>
                  <a:pt x="1243599" y="168185"/>
                  <a:pt x="1231894" y="175491"/>
                  <a:pt x="1219200" y="175491"/>
                </a:cubicBezTo>
                <a:cubicBezTo>
                  <a:pt x="1129862" y="175491"/>
                  <a:pt x="1040631" y="169334"/>
                  <a:pt x="951346" y="166255"/>
                </a:cubicBezTo>
                <a:cubicBezTo>
                  <a:pt x="939031" y="163176"/>
                  <a:pt x="926559" y="160667"/>
                  <a:pt x="914400" y="157019"/>
                </a:cubicBezTo>
                <a:cubicBezTo>
                  <a:pt x="801959" y="123287"/>
                  <a:pt x="907196" y="150599"/>
                  <a:pt x="822037" y="129310"/>
                </a:cubicBezTo>
                <a:cubicBezTo>
                  <a:pt x="812801" y="120073"/>
                  <a:pt x="804957" y="109192"/>
                  <a:pt x="794328" y="101600"/>
                </a:cubicBezTo>
                <a:cubicBezTo>
                  <a:pt x="731077" y="56421"/>
                  <a:pt x="782041" y="108295"/>
                  <a:pt x="729673" y="64655"/>
                </a:cubicBezTo>
                <a:cubicBezTo>
                  <a:pt x="719638" y="56293"/>
                  <a:pt x="712275" y="44965"/>
                  <a:pt x="701964" y="36946"/>
                </a:cubicBezTo>
                <a:cubicBezTo>
                  <a:pt x="684439" y="23316"/>
                  <a:pt x="646546" y="0"/>
                  <a:pt x="646546" y="0"/>
                </a:cubicBezTo>
                <a:cubicBezTo>
                  <a:pt x="603443" y="3079"/>
                  <a:pt x="560154" y="4188"/>
                  <a:pt x="517237" y="9237"/>
                </a:cubicBezTo>
                <a:cubicBezTo>
                  <a:pt x="507568" y="10375"/>
                  <a:pt x="498973" y="16112"/>
                  <a:pt x="489528" y="18473"/>
                </a:cubicBezTo>
                <a:cubicBezTo>
                  <a:pt x="456790" y="26658"/>
                  <a:pt x="420888" y="30766"/>
                  <a:pt x="387928" y="36946"/>
                </a:cubicBezTo>
                <a:cubicBezTo>
                  <a:pt x="357068" y="42732"/>
                  <a:pt x="326024" y="47804"/>
                  <a:pt x="295564" y="55419"/>
                </a:cubicBezTo>
                <a:lnTo>
                  <a:pt x="221673" y="73891"/>
                </a:lnTo>
                <a:cubicBezTo>
                  <a:pt x="99154" y="135152"/>
                  <a:pt x="252142" y="60833"/>
                  <a:pt x="157019" y="101600"/>
                </a:cubicBezTo>
                <a:cubicBezTo>
                  <a:pt x="124207" y="115662"/>
                  <a:pt x="120192" y="119994"/>
                  <a:pt x="92364" y="138546"/>
                </a:cubicBezTo>
                <a:cubicBezTo>
                  <a:pt x="86206" y="147782"/>
                  <a:pt x="78264" y="156052"/>
                  <a:pt x="73891" y="166255"/>
                </a:cubicBezTo>
                <a:cubicBezTo>
                  <a:pt x="63122" y="191382"/>
                  <a:pt x="57455" y="260800"/>
                  <a:pt x="55419" y="277091"/>
                </a:cubicBezTo>
                <a:cubicBezTo>
                  <a:pt x="52340" y="357140"/>
                  <a:pt x="53660" y="437479"/>
                  <a:pt x="46182" y="517237"/>
                </a:cubicBezTo>
                <a:cubicBezTo>
                  <a:pt x="44364" y="536624"/>
                  <a:pt x="27709" y="572655"/>
                  <a:pt x="27709" y="572655"/>
                </a:cubicBezTo>
                <a:cubicBezTo>
                  <a:pt x="24630" y="615758"/>
                  <a:pt x="24883" y="659229"/>
                  <a:pt x="18473" y="701964"/>
                </a:cubicBezTo>
                <a:cubicBezTo>
                  <a:pt x="15585" y="721221"/>
                  <a:pt x="0" y="757382"/>
                  <a:pt x="0" y="757382"/>
                </a:cubicBezTo>
                <a:cubicBezTo>
                  <a:pt x="7734" y="811514"/>
                  <a:pt x="9898" y="842498"/>
                  <a:pt x="27709" y="895928"/>
                </a:cubicBezTo>
                <a:cubicBezTo>
                  <a:pt x="30788" y="905164"/>
                  <a:pt x="33111" y="914688"/>
                  <a:pt x="36946" y="923637"/>
                </a:cubicBezTo>
                <a:cubicBezTo>
                  <a:pt x="42370" y="936292"/>
                  <a:pt x="49261" y="948267"/>
                  <a:pt x="55419" y="960582"/>
                </a:cubicBezTo>
                <a:cubicBezTo>
                  <a:pt x="70991" y="1022872"/>
                  <a:pt x="55679" y="988552"/>
                  <a:pt x="120073" y="1052946"/>
                </a:cubicBezTo>
                <a:lnTo>
                  <a:pt x="120073" y="1052946"/>
                </a:lnTo>
                <a:cubicBezTo>
                  <a:pt x="126231" y="1065261"/>
                  <a:pt x="130543" y="1078687"/>
                  <a:pt x="138546" y="1089891"/>
                </a:cubicBezTo>
                <a:cubicBezTo>
                  <a:pt x="154709" y="1112519"/>
                  <a:pt x="171870" y="1121343"/>
                  <a:pt x="193964" y="1136073"/>
                </a:cubicBezTo>
                <a:cubicBezTo>
                  <a:pt x="434589" y="1114199"/>
                  <a:pt x="135150" y="1140597"/>
                  <a:pt x="434109" y="1117600"/>
                </a:cubicBezTo>
                <a:cubicBezTo>
                  <a:pt x="468015" y="1114992"/>
                  <a:pt x="501842" y="1111443"/>
                  <a:pt x="535709" y="1108364"/>
                </a:cubicBezTo>
                <a:cubicBezTo>
                  <a:pt x="942629" y="972734"/>
                  <a:pt x="1714337" y="1098083"/>
                  <a:pt x="1856509" y="1099128"/>
                </a:cubicBezTo>
                <a:cubicBezTo>
                  <a:pt x="1868824" y="1102207"/>
                  <a:pt x="1900496" y="1097802"/>
                  <a:pt x="1893455" y="1108364"/>
                </a:cubicBezTo>
                <a:cubicBezTo>
                  <a:pt x="1882654" y="1124566"/>
                  <a:pt x="1838036" y="1162243"/>
                  <a:pt x="1828800" y="112683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/>
          <p:cNvSpPr txBox="1"/>
          <p:nvPr/>
        </p:nvSpPr>
        <p:spPr>
          <a:xfrm>
            <a:off x="846739" y="5289189"/>
            <a:ext cx="2055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MEMORIJSKA </a:t>
            </a:r>
          </a:p>
          <a:p>
            <a:r>
              <a:rPr lang="hr-HR" b="1" dirty="0" smtClean="0">
                <a:latin typeface="+mj-lt"/>
              </a:rPr>
              <a:t>KARTICA SA</a:t>
            </a:r>
          </a:p>
          <a:p>
            <a:r>
              <a:rPr lang="hr-HR" b="1" dirty="0" smtClean="0">
                <a:latin typeface="+mj-lt"/>
              </a:rPr>
              <a:t>ADAPTEROM 32 GB</a:t>
            </a:r>
            <a:endParaRPr lang="hr-HR" b="1" dirty="0">
              <a:latin typeface="+mj-lt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3248544" y="1023119"/>
            <a:ext cx="2434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MEMORIJSKA KARTICA </a:t>
            </a:r>
          </a:p>
          <a:p>
            <a:r>
              <a:rPr lang="hr-HR" b="1" dirty="0" smtClean="0">
                <a:latin typeface="+mj-lt"/>
              </a:rPr>
              <a:t>ZA FOTOAPARAT 16 GB</a:t>
            </a:r>
            <a:endParaRPr lang="hr-H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40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dirty="0"/>
              <a:t>Glavni </a:t>
            </a:r>
            <a:r>
              <a:rPr lang="hr-HR" dirty="0" smtClean="0"/>
              <a:t>spremnici ROM i RAM</a:t>
            </a:r>
            <a:endParaRPr lang="hr-HR" dirty="0"/>
          </a:p>
        </p:txBody>
      </p:sp>
      <p:pic>
        <p:nvPicPr>
          <p:cNvPr id="1026" name="Picture 2" descr="2.1 Spremnici računala. - ppt скинути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/>
          <a:stretch/>
        </p:blipFill>
        <p:spPr bwMode="auto">
          <a:xfrm>
            <a:off x="467544" y="1484784"/>
            <a:ext cx="7920881" cy="50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r-HR" dirty="0" smtClean="0"/>
              <a:t>Glavni i pomoćni spremnici</a:t>
            </a:r>
            <a:endParaRPr lang="hr-HR" dirty="0"/>
          </a:p>
        </p:txBody>
      </p:sp>
      <p:pic>
        <p:nvPicPr>
          <p:cNvPr id="3074" name="Picture 2" descr="strojna oprema spremnici - ppt downloa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9" b="4918"/>
          <a:stretch/>
        </p:blipFill>
        <p:spPr bwMode="auto">
          <a:xfrm>
            <a:off x="683568" y="1368672"/>
            <a:ext cx="7662294" cy="50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788024" y="3645024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RAM-om se računalo koristi za </a:t>
            </a:r>
          </a:p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trenutačnu obradu podataka</a:t>
            </a:r>
            <a:endParaRPr lang="hr-H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omoćni spremnici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8219256" cy="504056"/>
          </a:xfrm>
        </p:spPr>
        <p:txBody>
          <a:bodyPr/>
          <a:lstStyle/>
          <a:p>
            <a:r>
              <a:rPr lang="hr-HR" dirty="0"/>
              <a:t>Pomoćni spremnici </a:t>
            </a:r>
            <a:r>
              <a:rPr lang="hr-HR" dirty="0" smtClean="0"/>
              <a:t>i njihov kapacitet:</a:t>
            </a:r>
            <a:endParaRPr lang="hr-HR" dirty="0"/>
          </a:p>
        </p:txBody>
      </p:sp>
      <p:pic>
        <p:nvPicPr>
          <p:cNvPr id="4098" name="Picture 2" descr="strojna oprema spremnici - ppt download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b="2641"/>
          <a:stretch/>
        </p:blipFill>
        <p:spPr bwMode="auto">
          <a:xfrm>
            <a:off x="1398814" y="1772816"/>
            <a:ext cx="7056785" cy="47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/>
          <p:cNvSpPr/>
          <p:nvPr/>
        </p:nvSpPr>
        <p:spPr>
          <a:xfrm>
            <a:off x="3271022" y="2419147"/>
            <a:ext cx="10102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1 TB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7015438" y="1772816"/>
            <a:ext cx="1771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1,44 </a:t>
            </a:r>
            <a:r>
              <a:rPr lang="hr-H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</a:t>
            </a:r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B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1691680" y="5492024"/>
            <a:ext cx="189026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4700 MB </a:t>
            </a:r>
          </a:p>
          <a:p>
            <a:pPr algn="ctr"/>
            <a:r>
              <a:rPr lang="hr-HR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ili 4,7 GB</a:t>
            </a:r>
            <a:endParaRPr lang="hr-HR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7477102" y="3940443"/>
            <a:ext cx="13099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64 GB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865171" y="4838054"/>
            <a:ext cx="16530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700 MB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7380312" y="4837987"/>
            <a:ext cx="15440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128 GB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4100" name="Picture 4" descr="Goldenfir SATA III 240GB SSD 2.5 solid state drive disk 240gb ssd hard drive  for APPLE DELL HP|state drive|solid state drivessd hard drive - AliExpre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22495" r="4852" b="13432"/>
          <a:stretch/>
        </p:blipFill>
        <p:spPr bwMode="auto">
          <a:xfrm>
            <a:off x="196001" y="1739056"/>
            <a:ext cx="1603415" cy="11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avokutnik 14"/>
          <p:cNvSpPr/>
          <p:nvPr/>
        </p:nvSpPr>
        <p:spPr>
          <a:xfrm>
            <a:off x="91179" y="2534638"/>
            <a:ext cx="15440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240 GB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0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dirty="0" smtClean="0"/>
              <a:t>Središnja jedinica (kućište)</a:t>
            </a:r>
            <a:endParaRPr lang="hr-HR" dirty="0"/>
          </a:p>
        </p:txBody>
      </p:sp>
      <p:pic>
        <p:nvPicPr>
          <p:cNvPr id="2050" name="Picture 2" descr="strojna oprema spremnici - ppt downloa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1"/>
          <a:stretch/>
        </p:blipFill>
        <p:spPr bwMode="auto">
          <a:xfrm>
            <a:off x="162249" y="1608765"/>
            <a:ext cx="8658223" cy="495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ni poveznik 4"/>
          <p:cNvCxnSpPr/>
          <p:nvPr/>
        </p:nvCxnSpPr>
        <p:spPr>
          <a:xfrm>
            <a:off x="3923928" y="1988840"/>
            <a:ext cx="19442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kstniOkvir 5"/>
          <p:cNvSpPr txBox="1"/>
          <p:nvPr/>
        </p:nvSpPr>
        <p:spPr>
          <a:xfrm>
            <a:off x="3851920" y="127889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matičnu ploču se priključuju svi ostali dijelovi </a:t>
            </a:r>
            <a:endParaRPr lang="hr-H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194</TotalTime>
  <Words>328</Words>
  <Application>Microsoft Office PowerPoint</Application>
  <PresentationFormat>Prikaz na zaslonu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Default Theme</vt:lpstr>
      <vt:lpstr>ISPIT IZ INFORMATIKE</vt:lpstr>
      <vt:lpstr>PowerPointova prezentacija</vt:lpstr>
      <vt:lpstr>Gdje se na računalu nalazi operativni sustav?</vt:lpstr>
      <vt:lpstr>Središnji spremnik ili unutarnja memorija (na matičnoj ploči)</vt:lpstr>
      <vt:lpstr>Vanjske memorije ili pomoćni spremnici</vt:lpstr>
      <vt:lpstr>Glavni spremnici ROM i RAM</vt:lpstr>
      <vt:lpstr>Glavni i pomoćni spremnici</vt:lpstr>
      <vt:lpstr>Pomoćni spremnici</vt:lpstr>
      <vt:lpstr>Središnja jedinica (kućište)</vt:lpstr>
      <vt:lpstr>Mjerne jedinice za količinu memorije</vt:lpstr>
      <vt:lpstr>Mjerne jedinice za količinu memorije</vt:lpstr>
      <vt:lpstr>Dijelovi mikroprocesora</vt:lpstr>
      <vt:lpstr>PowerPointova prezentacija</vt:lpstr>
      <vt:lpstr>Vrste pisača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ISPIT IZ INFORMATIKE</dc:title>
  <dc:creator>ADMIN</dc:creator>
  <cp:lastModifiedBy>ADMIN</cp:lastModifiedBy>
  <cp:revision>20</cp:revision>
  <dcterms:created xsi:type="dcterms:W3CDTF">2021-03-23T08:56:36Z</dcterms:created>
  <dcterms:modified xsi:type="dcterms:W3CDTF">2021-03-31T06:43:42Z</dcterms:modified>
</cp:coreProperties>
</file>