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60" r:id="rId7"/>
    <p:sldId id="261" r:id="rId8"/>
    <p:sldId id="262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9E"/>
    <a:srgbClr val="A8B987"/>
    <a:srgbClr val="076F38"/>
    <a:srgbClr val="7C8C5D"/>
    <a:srgbClr val="8C5B5A"/>
    <a:srgbClr val="07ACEA"/>
    <a:srgbClr val="009288"/>
    <a:srgbClr val="00AFA1"/>
    <a:srgbClr val="006D33"/>
    <a:srgbClr val="DD6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09" y="339837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09" y="50446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AF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/>
              <a:t>Click to edit Master subtitle style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404A3E-F62B-43C0-80F1-38DE1E660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838" y="66889"/>
            <a:ext cx="4572323" cy="32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76" y="235109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6F38"/>
                </a:solidFill>
              </a:defRPr>
            </a:lvl1pPr>
            <a:lvl2pPr>
              <a:defRPr>
                <a:solidFill>
                  <a:srgbClr val="076F38"/>
                </a:solidFill>
              </a:defRPr>
            </a:lvl2pPr>
            <a:lvl3pPr>
              <a:defRPr>
                <a:solidFill>
                  <a:srgbClr val="076F38"/>
                </a:solidFill>
              </a:defRPr>
            </a:lvl3pPr>
            <a:lvl4pPr>
              <a:defRPr>
                <a:solidFill>
                  <a:srgbClr val="076F38"/>
                </a:solidFill>
              </a:defRPr>
            </a:lvl4pPr>
            <a:lvl5pPr>
              <a:defRPr>
                <a:solidFill>
                  <a:srgbClr val="076F38"/>
                </a:solidFill>
              </a:defRPr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9" name="Zaobljeni pravokutnik 8"/>
          <p:cNvSpPr/>
          <p:nvPr userDrawn="1"/>
        </p:nvSpPr>
        <p:spPr>
          <a:xfrm>
            <a:off x="74342" y="1117679"/>
            <a:ext cx="7917365" cy="81277"/>
          </a:xfrm>
          <a:prstGeom prst="roundRect">
            <a:avLst/>
          </a:prstGeom>
          <a:solidFill>
            <a:srgbClr val="7C8C5D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sp>
        <p:nvSpPr>
          <p:cNvPr id="12" name="Zaobljeni pravokutnik 11"/>
          <p:cNvSpPr/>
          <p:nvPr userDrawn="1"/>
        </p:nvSpPr>
        <p:spPr>
          <a:xfrm>
            <a:off x="8032596" y="1115783"/>
            <a:ext cx="228986" cy="83173"/>
          </a:xfrm>
          <a:prstGeom prst="roundRect">
            <a:avLst/>
          </a:prstGeom>
          <a:solidFill>
            <a:srgbClr val="A8B987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sp>
        <p:nvSpPr>
          <p:cNvPr id="13" name="Zaobljeni pravokutnik 12"/>
          <p:cNvSpPr/>
          <p:nvPr userDrawn="1"/>
        </p:nvSpPr>
        <p:spPr>
          <a:xfrm>
            <a:off x="8301348" y="1117679"/>
            <a:ext cx="63190" cy="83173"/>
          </a:xfrm>
          <a:prstGeom prst="roundRect">
            <a:avLst/>
          </a:prstGeom>
          <a:solidFill>
            <a:srgbClr val="C1D39E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E115D29-3971-4019-8612-39371F76D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2" y="5854583"/>
            <a:ext cx="624398" cy="9310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Slika 10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F6AB70FF-85D5-422A-BFB5-E3C9186A16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1790" y="588388"/>
            <a:ext cx="779462" cy="8678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826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086394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ta-IN" sz="3200" kern="1200" dirty="0">
                <a:solidFill>
                  <a:srgbClr val="076F38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37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66824B-6AFF-48CB-9D4A-26B8E7D90A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148" y="612476"/>
            <a:ext cx="7046559" cy="50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36395251/jezik-mre%C5%BEe-i-protokol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39f4d7e-32d8-4b37-acd0-2efc54f3d5a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2737A0-B90F-4B2F-AD5E-20EFBC9E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311" y="4004867"/>
            <a:ext cx="7772400" cy="1322913"/>
          </a:xfrm>
        </p:spPr>
        <p:txBody>
          <a:bodyPr/>
          <a:lstStyle/>
          <a:p>
            <a:r>
              <a:rPr lang="hr-HR" dirty="0"/>
              <a:t>JEZIK  MREŽE, PROTOKOLI</a:t>
            </a:r>
          </a:p>
        </p:txBody>
      </p:sp>
    </p:spTree>
    <p:extLst>
      <p:ext uri="{BB962C8B-B14F-4D97-AF65-F5344CB8AC3E}">
        <p14:creationId xmlns:p14="http://schemas.microsoft.com/office/powerpoint/2010/main" val="149778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88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711C98-0AF6-455A-AF0E-DA12F123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Računalna mreža - LAN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0360D90-E889-4914-A071-D37F55943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667669"/>
            <a:ext cx="78009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5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0750377-53AE-443E-9B6D-BA8C7AC20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28" r="12428"/>
          <a:stretch/>
        </p:blipFill>
        <p:spPr>
          <a:xfrm>
            <a:off x="-22872" y="0"/>
            <a:ext cx="9182319" cy="68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5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D808D-CD6D-48A5-8636-D1766D8B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Korisničko-poslužiteljski model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552C0E6C-A409-4755-8694-31929BA23F18}"/>
              </a:ext>
            </a:extLst>
          </p:cNvPr>
          <p:cNvGrpSpPr/>
          <p:nvPr/>
        </p:nvGrpSpPr>
        <p:grpSpPr>
          <a:xfrm>
            <a:off x="904944" y="1390722"/>
            <a:ext cx="2587689" cy="2587689"/>
            <a:chOff x="373225" y="2052735"/>
            <a:chExt cx="2587689" cy="2587689"/>
          </a:xfrm>
        </p:grpSpPr>
        <p:pic>
          <p:nvPicPr>
            <p:cNvPr id="6" name="Slika 5" descr="Slika na kojoj se prikazuje monitor, objekt&#10;&#10;Opis je generiran uz visoku pouzdanost">
              <a:extLst>
                <a:ext uri="{FF2B5EF4-FFF2-40B4-BE49-F238E27FC236}">
                  <a16:creationId xmlns:a16="http://schemas.microsoft.com/office/drawing/2014/main" id="{CECB0D3C-2ECD-4917-8DD7-65BA9FA86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3225" y="2052735"/>
              <a:ext cx="2587689" cy="2587689"/>
            </a:xfrm>
            <a:prstGeom prst="rect">
              <a:avLst/>
            </a:prstGeom>
          </p:spPr>
        </p:pic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5D7AB8E7-4254-4998-9DAD-E94A44FA1880}"/>
                </a:ext>
              </a:extLst>
            </p:cNvPr>
            <p:cNvSpPr txBox="1"/>
            <p:nvPr/>
          </p:nvSpPr>
          <p:spPr>
            <a:xfrm>
              <a:off x="849086" y="2515582"/>
              <a:ext cx="1614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/>
                <a:t>RAČUNALO</a:t>
              </a:r>
            </a:p>
            <a:p>
              <a:r>
                <a:rPr lang="hr-HR" sz="2400" b="1" dirty="0"/>
                <a:t>KORISNIK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3191109-0AAF-46E1-B920-9F6A89C919E0}"/>
              </a:ext>
            </a:extLst>
          </p:cNvPr>
          <p:cNvGrpSpPr/>
          <p:nvPr/>
        </p:nvGrpSpPr>
        <p:grpSpPr>
          <a:xfrm>
            <a:off x="5825287" y="1390722"/>
            <a:ext cx="2587689" cy="2587689"/>
            <a:chOff x="5293568" y="2052735"/>
            <a:chExt cx="2587689" cy="2587689"/>
          </a:xfrm>
        </p:grpSpPr>
        <p:pic>
          <p:nvPicPr>
            <p:cNvPr id="7" name="Slika 6" descr="Slika na kojoj se prikazuje monitor, objekt&#10;&#10;Opis je generiran uz visoku pouzdanost">
              <a:extLst>
                <a:ext uri="{FF2B5EF4-FFF2-40B4-BE49-F238E27FC236}">
                  <a16:creationId xmlns:a16="http://schemas.microsoft.com/office/drawing/2014/main" id="{90CE517D-9D91-417E-B53A-44B4965CF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3568" y="2052735"/>
              <a:ext cx="2587689" cy="2587689"/>
            </a:xfrm>
            <a:prstGeom prst="rect">
              <a:avLst/>
            </a:prstGeom>
          </p:spPr>
        </p:pic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6D5229DF-FEA5-4B3E-BF3B-892F6850A403}"/>
                </a:ext>
              </a:extLst>
            </p:cNvPr>
            <p:cNvSpPr txBox="1"/>
            <p:nvPr/>
          </p:nvSpPr>
          <p:spPr>
            <a:xfrm>
              <a:off x="5654351" y="2416629"/>
              <a:ext cx="1800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/>
                <a:t>RAČUNALO</a:t>
              </a:r>
            </a:p>
            <a:p>
              <a:r>
                <a:rPr lang="hr-HR" sz="2400" b="1" dirty="0"/>
                <a:t>POSLUŽITELJ</a:t>
              </a:r>
            </a:p>
          </p:txBody>
        </p:sp>
      </p:grpSp>
      <p:sp>
        <p:nvSpPr>
          <p:cNvPr id="13" name="Strelica: lijevo-desno 12">
            <a:extLst>
              <a:ext uri="{FF2B5EF4-FFF2-40B4-BE49-F238E27FC236}">
                <a16:creationId xmlns:a16="http://schemas.microsoft.com/office/drawing/2014/main" id="{2733E816-8FA2-4174-999A-93EC97DDFB12}"/>
              </a:ext>
            </a:extLst>
          </p:cNvPr>
          <p:cNvSpPr/>
          <p:nvPr/>
        </p:nvSpPr>
        <p:spPr>
          <a:xfrm>
            <a:off x="3545507" y="2008097"/>
            <a:ext cx="2279780" cy="676469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M R E Ž 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61182" y="4211764"/>
            <a:ext cx="362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</a:rPr>
              <a:t>Uvijek počinje komunikaciju s poslužiteljem. Korisnik traži podatke, usluge ili obavljanje nekog zadatka. Korisnik smo mi.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544720" y="4209018"/>
            <a:ext cx="4360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Uvijek čeka zahtjev korisnika. Uloga poslužitelja je obavljanje nekog zadatka ili usluge na zahtjev korisnika (Surfanje WWW-om, e-pošta):</a:t>
            </a:r>
          </a:p>
          <a:p>
            <a:r>
              <a:rPr lang="hr-HR" sz="2000" dirty="0"/>
              <a:t>Sisak – prognoza</a:t>
            </a:r>
          </a:p>
          <a:p>
            <a:r>
              <a:rPr lang="hr-HR" sz="2000" dirty="0"/>
              <a:t>Pretvaranje kuna u €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40CC825A-0644-4DD9-8EDA-215C8CEA8176}"/>
              </a:ext>
            </a:extLst>
          </p:cNvPr>
          <p:cNvSpPr/>
          <p:nvPr/>
        </p:nvSpPr>
        <p:spPr>
          <a:xfrm>
            <a:off x="6953101" y="600455"/>
            <a:ext cx="2067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rb</a:t>
            </a:r>
            <a:r>
              <a:rPr lang="hr-HR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8 str. 1.</a:t>
            </a:r>
          </a:p>
        </p:txBody>
      </p:sp>
    </p:spTree>
    <p:extLst>
      <p:ext uri="{BB962C8B-B14F-4D97-AF65-F5344CB8AC3E}">
        <p14:creationId xmlns:p14="http://schemas.microsoft.com/office/powerpoint/2010/main" val="33217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88D401-FF47-42F2-8688-884DC52F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3548FE5-C05C-4DCB-909D-13F7E78E0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44" r="12543"/>
          <a:stretch/>
        </p:blipFill>
        <p:spPr>
          <a:xfrm>
            <a:off x="-13715" y="-28514"/>
            <a:ext cx="9157715" cy="687631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D42782E-0C56-4629-99DB-8B09C3C6FF8D}"/>
              </a:ext>
            </a:extLst>
          </p:cNvPr>
          <p:cNvSpPr/>
          <p:nvPr/>
        </p:nvSpPr>
        <p:spPr>
          <a:xfrm>
            <a:off x="7722255" y="1442392"/>
            <a:ext cx="1107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rb</a:t>
            </a:r>
            <a:r>
              <a:rPr lang="hr-HR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8.</a:t>
            </a:r>
          </a:p>
        </p:txBody>
      </p:sp>
    </p:spTree>
    <p:extLst>
      <p:ext uri="{BB962C8B-B14F-4D97-AF65-F5344CB8AC3E}">
        <p14:creationId xmlns:p14="http://schemas.microsoft.com/office/powerpoint/2010/main" val="232714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BB835-8F46-4D0F-B91D-C2D5DE64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Propusnost mreže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A967D3-4E06-4F71-B644-0451266C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"/>
            </a:pPr>
            <a:r>
              <a:rPr lang="hr-HR" dirty="0"/>
              <a:t> </a:t>
            </a:r>
            <a:r>
              <a:rPr lang="hr-HR" b="1" dirty="0"/>
              <a:t>Propusnost veze </a:t>
            </a:r>
            <a:r>
              <a:rPr lang="hr-HR" dirty="0"/>
              <a:t>je količina podataka koja se u jedinici vremena može prenijeti mrežom</a:t>
            </a:r>
          </a:p>
          <a:p>
            <a:pPr>
              <a:buFont typeface="Wingdings" panose="05000000000000000000" pitchFamily="2" charset="2"/>
              <a:buChar char=""/>
            </a:pPr>
            <a:r>
              <a:rPr lang="hr-HR" dirty="0"/>
              <a:t> Da bismo izmjerili brzinu interneta upišemo u mrežni preglednik </a:t>
            </a:r>
            <a:r>
              <a:rPr lang="hr-HR" b="1" dirty="0" err="1"/>
              <a:t>speed</a:t>
            </a:r>
            <a:r>
              <a:rPr lang="hr-HR" b="1" dirty="0"/>
              <a:t> test</a:t>
            </a:r>
            <a:r>
              <a:rPr lang="hr-HR" dirty="0"/>
              <a:t>, odaberemo </a:t>
            </a:r>
            <a:r>
              <a:rPr lang="hr-HR" dirty="0" err="1"/>
              <a:t>ookla</a:t>
            </a:r>
            <a:r>
              <a:rPr lang="hr-HR" dirty="0"/>
              <a:t>. Mjeri se bitovima po sekundi(</a:t>
            </a:r>
            <a:r>
              <a:rPr lang="hr-HR" b="1" dirty="0" err="1"/>
              <a:t>bps</a:t>
            </a:r>
            <a:r>
              <a:rPr lang="hr-HR" dirty="0"/>
              <a:t>) ili </a:t>
            </a:r>
            <a:r>
              <a:rPr lang="hr-HR" dirty="0" err="1"/>
              <a:t>Megabitima</a:t>
            </a:r>
            <a:r>
              <a:rPr lang="hr-HR" dirty="0"/>
              <a:t> po sekundi(</a:t>
            </a:r>
            <a:r>
              <a:rPr lang="hr-HR" b="1" dirty="0"/>
              <a:t>Mbps</a:t>
            </a:r>
            <a:r>
              <a:rPr lang="hr-HR" dirty="0"/>
              <a:t>)</a:t>
            </a:r>
          </a:p>
        </p:txBody>
      </p:sp>
      <p:pic>
        <p:nvPicPr>
          <p:cNvPr id="1026" name="Picture 2" descr="Image result for mbps">
            <a:extLst>
              <a:ext uri="{FF2B5EF4-FFF2-40B4-BE49-F238E27FC236}">
                <a16:creationId xmlns:a16="http://schemas.microsoft.com/office/drawing/2014/main" id="{3E9C6A12-E08C-4E0A-A0ED-11104326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72" y="4758175"/>
            <a:ext cx="3090455" cy="173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885F43C-399E-4641-8FC1-65D3B3E642AF}"/>
              </a:ext>
            </a:extLst>
          </p:cNvPr>
          <p:cNvSpPr/>
          <p:nvPr/>
        </p:nvSpPr>
        <p:spPr>
          <a:xfrm>
            <a:off x="6953101" y="600455"/>
            <a:ext cx="2067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rb</a:t>
            </a:r>
            <a:r>
              <a:rPr lang="hr-HR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8 str. 3.</a:t>
            </a:r>
          </a:p>
        </p:txBody>
      </p:sp>
    </p:spTree>
    <p:extLst>
      <p:ext uri="{BB962C8B-B14F-4D97-AF65-F5344CB8AC3E}">
        <p14:creationId xmlns:p14="http://schemas.microsoft.com/office/powerpoint/2010/main" val="9786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E2186-AF03-4481-BECF-A6F2220E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Komunikacija korisnik-poslužitelj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D3D743-9830-479B-9397-EDE39D1F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6" y="1627896"/>
            <a:ext cx="7243600" cy="499499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805872" y="4505092"/>
            <a:ext cx="2985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Odvija se u tri faze:</a:t>
            </a:r>
          </a:p>
          <a:p>
            <a:pPr marL="342900" indent="-342900">
              <a:buAutoNum type="arabicPeriod"/>
            </a:pPr>
            <a:r>
              <a:rPr lang="hr-HR" sz="2400" b="1" dirty="0">
                <a:solidFill>
                  <a:srgbClr val="FF0000"/>
                </a:solidFill>
              </a:rPr>
              <a:t>UPIT</a:t>
            </a:r>
          </a:p>
          <a:p>
            <a:pPr marL="342900" indent="-342900">
              <a:buAutoNum type="arabicPeriod"/>
            </a:pPr>
            <a:r>
              <a:rPr lang="hr-HR" sz="2400" b="1" dirty="0">
                <a:solidFill>
                  <a:srgbClr val="FF0000"/>
                </a:solidFill>
              </a:rPr>
              <a:t>OBRADA ZAHTJEVA</a:t>
            </a:r>
          </a:p>
          <a:p>
            <a:pPr marL="342900" indent="-342900">
              <a:buAutoNum type="arabicPeriod"/>
            </a:pPr>
            <a:r>
              <a:rPr lang="hr-HR" sz="2400" b="1" dirty="0">
                <a:solidFill>
                  <a:srgbClr val="FF0000"/>
                </a:solidFill>
              </a:rPr>
              <a:t>ODGOVOR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9345DA3-CCF7-49D8-A9EE-9296AF26C2A6}"/>
              </a:ext>
            </a:extLst>
          </p:cNvPr>
          <p:cNvSpPr/>
          <p:nvPr/>
        </p:nvSpPr>
        <p:spPr>
          <a:xfrm>
            <a:off x="6953101" y="600455"/>
            <a:ext cx="2067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rb</a:t>
            </a:r>
            <a:r>
              <a:rPr lang="hr-HR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8 str. 4.</a:t>
            </a:r>
          </a:p>
        </p:txBody>
      </p:sp>
    </p:spTree>
    <p:extLst>
      <p:ext uri="{BB962C8B-B14F-4D97-AF65-F5344CB8AC3E}">
        <p14:creationId xmlns:p14="http://schemas.microsoft.com/office/powerpoint/2010/main" val="17333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7BDF3-8A56-4B17-9E7C-1FCC317D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6" y="40165"/>
            <a:ext cx="8229600" cy="679515"/>
          </a:xfrm>
        </p:spPr>
        <p:txBody>
          <a:bodyPr/>
          <a:lstStyle/>
          <a:p>
            <a:r>
              <a:rPr lang="hr-HR" dirty="0"/>
              <a:t>Vrste poslužitelja i protokola</a:t>
            </a:r>
          </a:p>
        </p:txBody>
      </p:sp>
      <p:sp>
        <p:nvSpPr>
          <p:cNvPr id="9" name="Pravokutnik: savinuti kut 8">
            <a:extLst>
              <a:ext uri="{FF2B5EF4-FFF2-40B4-BE49-F238E27FC236}">
                <a16:creationId xmlns:a16="http://schemas.microsoft.com/office/drawing/2014/main" id="{9256DA27-00F7-4012-80AD-F06E9D5705D8}"/>
              </a:ext>
            </a:extLst>
          </p:cNvPr>
          <p:cNvSpPr/>
          <p:nvPr/>
        </p:nvSpPr>
        <p:spPr>
          <a:xfrm>
            <a:off x="1085246" y="1780303"/>
            <a:ext cx="2285999" cy="1772817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POSLUŽITELJ </a:t>
            </a:r>
          </a:p>
          <a:p>
            <a:pPr algn="ctr"/>
            <a:r>
              <a:rPr lang="hr-HR" sz="2400" b="1" dirty="0"/>
              <a:t>MREŽNIH STRANICA</a:t>
            </a:r>
          </a:p>
          <a:p>
            <a:pPr algn="ctr"/>
            <a:r>
              <a:rPr lang="hr-HR" sz="2400" dirty="0"/>
              <a:t>(WEB SERVER)</a:t>
            </a:r>
          </a:p>
        </p:txBody>
      </p:sp>
      <p:sp>
        <p:nvSpPr>
          <p:cNvPr id="13" name="Pravokutnik: savinuti kut 12">
            <a:extLst>
              <a:ext uri="{FF2B5EF4-FFF2-40B4-BE49-F238E27FC236}">
                <a16:creationId xmlns:a16="http://schemas.microsoft.com/office/drawing/2014/main" id="{AFD995A4-749F-43DF-A3CD-C7654165275A}"/>
              </a:ext>
            </a:extLst>
          </p:cNvPr>
          <p:cNvSpPr/>
          <p:nvPr/>
        </p:nvSpPr>
        <p:spPr>
          <a:xfrm>
            <a:off x="3667601" y="1780131"/>
            <a:ext cx="2285999" cy="177281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POSLUŽITELJ </a:t>
            </a:r>
          </a:p>
          <a:p>
            <a:pPr algn="ctr"/>
            <a:r>
              <a:rPr lang="hr-HR" sz="2400" b="1" dirty="0"/>
              <a:t>E-POŠTE</a:t>
            </a:r>
          </a:p>
          <a:p>
            <a:pPr algn="ctr"/>
            <a:r>
              <a:rPr lang="hr-HR" sz="2400" dirty="0"/>
              <a:t>(WEB SERVER)</a:t>
            </a:r>
          </a:p>
        </p:txBody>
      </p:sp>
      <p:sp>
        <p:nvSpPr>
          <p:cNvPr id="14" name="Pravokutnik: savinuti kut 13">
            <a:extLst>
              <a:ext uri="{FF2B5EF4-FFF2-40B4-BE49-F238E27FC236}">
                <a16:creationId xmlns:a16="http://schemas.microsoft.com/office/drawing/2014/main" id="{BFA074C9-A435-4D4B-8A89-0F80C025E333}"/>
              </a:ext>
            </a:extLst>
          </p:cNvPr>
          <p:cNvSpPr/>
          <p:nvPr/>
        </p:nvSpPr>
        <p:spPr>
          <a:xfrm>
            <a:off x="6291145" y="1780303"/>
            <a:ext cx="2285999" cy="177281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POSLUŽITELJ </a:t>
            </a:r>
          </a:p>
          <a:p>
            <a:pPr algn="ctr"/>
            <a:r>
              <a:rPr lang="hr-HR" sz="2400" b="1" dirty="0"/>
              <a:t>DATOTEKA</a:t>
            </a:r>
          </a:p>
          <a:p>
            <a:pPr algn="ctr"/>
            <a:r>
              <a:rPr lang="hr-HR" sz="2400" dirty="0"/>
              <a:t>(FILE SERVER)</a:t>
            </a:r>
          </a:p>
        </p:txBody>
      </p:sp>
      <p:sp>
        <p:nvSpPr>
          <p:cNvPr id="11" name="Strelica: lijevo-desno 10">
            <a:extLst>
              <a:ext uri="{FF2B5EF4-FFF2-40B4-BE49-F238E27FC236}">
                <a16:creationId xmlns:a16="http://schemas.microsoft.com/office/drawing/2014/main" id="{4630911C-3F85-46EA-BC82-A3080AA4AEE7}"/>
              </a:ext>
            </a:extLst>
          </p:cNvPr>
          <p:cNvSpPr/>
          <p:nvPr/>
        </p:nvSpPr>
        <p:spPr>
          <a:xfrm rot="4350523">
            <a:off x="1472542" y="4051353"/>
            <a:ext cx="1566593" cy="56575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H T </a:t>
            </a:r>
            <a:r>
              <a:rPr lang="hr-HR" dirty="0" err="1"/>
              <a:t>T</a:t>
            </a:r>
            <a:r>
              <a:rPr lang="hr-HR" dirty="0"/>
              <a:t> P</a:t>
            </a:r>
          </a:p>
        </p:txBody>
      </p:sp>
      <p:sp>
        <p:nvSpPr>
          <p:cNvPr id="15" name="Strelica: lijevo-desno 14">
            <a:extLst>
              <a:ext uri="{FF2B5EF4-FFF2-40B4-BE49-F238E27FC236}">
                <a16:creationId xmlns:a16="http://schemas.microsoft.com/office/drawing/2014/main" id="{76283925-1466-4997-81FE-00BDA740154A}"/>
              </a:ext>
            </a:extLst>
          </p:cNvPr>
          <p:cNvSpPr/>
          <p:nvPr/>
        </p:nvSpPr>
        <p:spPr>
          <a:xfrm rot="6837473">
            <a:off x="6314997" y="4152163"/>
            <a:ext cx="1700636" cy="56575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F  T  P</a:t>
            </a:r>
          </a:p>
        </p:txBody>
      </p:sp>
      <p:sp>
        <p:nvSpPr>
          <p:cNvPr id="16" name="Strelica: prema dolje 15">
            <a:extLst>
              <a:ext uri="{FF2B5EF4-FFF2-40B4-BE49-F238E27FC236}">
                <a16:creationId xmlns:a16="http://schemas.microsoft.com/office/drawing/2014/main" id="{5D3D6C56-F51F-43B2-B424-5A0005155042}"/>
              </a:ext>
            </a:extLst>
          </p:cNvPr>
          <p:cNvSpPr/>
          <p:nvPr/>
        </p:nvSpPr>
        <p:spPr>
          <a:xfrm rot="21355032">
            <a:off x="3987144" y="3653270"/>
            <a:ext cx="377317" cy="149734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  O  P</a:t>
            </a:r>
          </a:p>
        </p:txBody>
      </p:sp>
      <p:sp>
        <p:nvSpPr>
          <p:cNvPr id="17" name="Strelica: gore 16">
            <a:extLst>
              <a:ext uri="{FF2B5EF4-FFF2-40B4-BE49-F238E27FC236}">
                <a16:creationId xmlns:a16="http://schemas.microsoft.com/office/drawing/2014/main" id="{17B863FE-AE09-4D75-8CB3-6E6DE59B9077}"/>
              </a:ext>
            </a:extLst>
          </p:cNvPr>
          <p:cNvSpPr/>
          <p:nvPr/>
        </p:nvSpPr>
        <p:spPr>
          <a:xfrm rot="497580">
            <a:off x="4712444" y="3638148"/>
            <a:ext cx="526875" cy="1519124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 M T P</a:t>
            </a:r>
          </a:p>
        </p:txBody>
      </p:sp>
      <p:sp>
        <p:nvSpPr>
          <p:cNvPr id="18" name="Val 17">
            <a:extLst>
              <a:ext uri="{FF2B5EF4-FFF2-40B4-BE49-F238E27FC236}">
                <a16:creationId xmlns:a16="http://schemas.microsoft.com/office/drawing/2014/main" id="{AC9D7055-3115-4235-890D-0B3ABCB921F1}"/>
              </a:ext>
            </a:extLst>
          </p:cNvPr>
          <p:cNvSpPr/>
          <p:nvPr/>
        </p:nvSpPr>
        <p:spPr>
          <a:xfrm>
            <a:off x="2027637" y="5325936"/>
            <a:ext cx="5187821" cy="1296955"/>
          </a:xfrm>
          <a:prstGeom prst="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 O R I S N I K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025213" y="4700603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7. Zadatak</a:t>
            </a:r>
          </a:p>
          <a:p>
            <a:r>
              <a:rPr lang="hr-HR" dirty="0"/>
              <a:t>objašnjenje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7403813" y="4679605"/>
            <a:ext cx="98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Filezilla</a:t>
            </a:r>
            <a:r>
              <a:rPr lang="hr-HR" dirty="0"/>
              <a:t> </a:t>
            </a:r>
          </a:p>
          <a:p>
            <a:r>
              <a:rPr lang="hr-HR" dirty="0"/>
              <a:t>program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D892BEB-3F22-4294-974F-35A2786E5C03}"/>
              </a:ext>
            </a:extLst>
          </p:cNvPr>
          <p:cNvSpPr txBox="1"/>
          <p:nvPr/>
        </p:nvSpPr>
        <p:spPr>
          <a:xfrm>
            <a:off x="294580" y="4149562"/>
            <a:ext cx="1731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Web hosting:</a:t>
            </a:r>
          </a:p>
          <a:p>
            <a:r>
              <a:rPr lang="hr-HR" dirty="0"/>
              <a:t>pružanje usluge </a:t>
            </a:r>
          </a:p>
          <a:p>
            <a:r>
              <a:rPr lang="hr-HR" dirty="0"/>
              <a:t>objavljivanja </a:t>
            </a:r>
          </a:p>
          <a:p>
            <a:r>
              <a:rPr lang="hr-HR" dirty="0"/>
              <a:t>mrežnih stranica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7B26549-5B4D-419D-A5DF-E44E023DEA10}"/>
              </a:ext>
            </a:extLst>
          </p:cNvPr>
          <p:cNvSpPr txBox="1"/>
          <p:nvPr/>
        </p:nvSpPr>
        <p:spPr>
          <a:xfrm>
            <a:off x="223260" y="708971"/>
            <a:ext cx="784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Protokoli su svojevrsna vrsta jezika kojim komuniciraju računala u mreži.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B8627E6-0BEF-495E-9FAD-BB99F40D306B}"/>
              </a:ext>
            </a:extLst>
          </p:cNvPr>
          <p:cNvSpPr txBox="1"/>
          <p:nvPr/>
        </p:nvSpPr>
        <p:spPr>
          <a:xfrm>
            <a:off x="251298" y="1291232"/>
            <a:ext cx="811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Protokoli su isti u Indiji, New Yorku, u Italiji i u Hrvatskoj (u cijelom svijetu). 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497C6D6F-2607-4036-AFC1-5A9A4644234B}"/>
              </a:ext>
            </a:extLst>
          </p:cNvPr>
          <p:cNvSpPr/>
          <p:nvPr/>
        </p:nvSpPr>
        <p:spPr>
          <a:xfrm>
            <a:off x="6632624" y="5693856"/>
            <a:ext cx="2067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rb</a:t>
            </a:r>
            <a:r>
              <a:rPr lang="hr-HR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8 str. 5.</a:t>
            </a:r>
          </a:p>
        </p:txBody>
      </p:sp>
    </p:spTree>
    <p:extLst>
      <p:ext uri="{BB962C8B-B14F-4D97-AF65-F5344CB8AC3E}">
        <p14:creationId xmlns:p14="http://schemas.microsoft.com/office/powerpoint/2010/main" val="19188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E4336E-9F67-440B-A6F4-A05B55EB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Riješite kvizove i zabavite se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62BD7F1-DB48-47F9-AEEB-7B62BB1BF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35" t="22987" r="30402" b="14134"/>
          <a:stretch/>
        </p:blipFill>
        <p:spPr>
          <a:xfrm>
            <a:off x="4254759" y="1289686"/>
            <a:ext cx="4889241" cy="558509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10665F2-C263-4F39-BEF6-5435769E6D78}"/>
              </a:ext>
            </a:extLst>
          </p:cNvPr>
          <p:cNvSpPr txBox="1"/>
          <p:nvPr/>
        </p:nvSpPr>
        <p:spPr>
          <a:xfrm>
            <a:off x="183376" y="2145581"/>
            <a:ext cx="2818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hlinkClick r:id="rId3"/>
              </a:rPr>
              <a:t>jezik-</a:t>
            </a:r>
            <a:r>
              <a:rPr lang="hr-HR" sz="2400" dirty="0" err="1">
                <a:hlinkClick r:id="rId3"/>
              </a:rPr>
              <a:t>mreze</a:t>
            </a:r>
            <a:r>
              <a:rPr lang="hr-HR" sz="2400" dirty="0">
                <a:hlinkClick r:id="rId3"/>
              </a:rPr>
              <a:t>-protokoli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FD321C3-B36F-465B-923B-E4702F95696F}"/>
              </a:ext>
            </a:extLst>
          </p:cNvPr>
          <p:cNvSpPr txBox="1"/>
          <p:nvPr/>
        </p:nvSpPr>
        <p:spPr>
          <a:xfrm>
            <a:off x="183376" y="1443726"/>
            <a:ext cx="3399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hlinkClick r:id="rId4"/>
              </a:rPr>
              <a:t>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7784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256</Words>
  <Application>Microsoft Office PowerPoint</Application>
  <PresentationFormat>Prikaz na zaslonu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Latha</vt:lpstr>
      <vt:lpstr>Wingdings</vt:lpstr>
      <vt:lpstr>Office Theme</vt:lpstr>
      <vt:lpstr>JEZIK  MREŽE, PROTOKOLI</vt:lpstr>
      <vt:lpstr>Računalna mreža - LAN</vt:lpstr>
      <vt:lpstr>PowerPoint prezentacija</vt:lpstr>
      <vt:lpstr>Korisničko-poslužiteljski model</vt:lpstr>
      <vt:lpstr>PowerPoint prezentacija</vt:lpstr>
      <vt:lpstr>Propusnost mreže</vt:lpstr>
      <vt:lpstr>Komunikacija korisnik-poslužitelj</vt:lpstr>
      <vt:lpstr>Vrste poslužitelja i protokola</vt:lpstr>
      <vt:lpstr>Riješite kvizove i zabavite se</vt:lpstr>
      <vt:lpstr>PowerPoint prezentacija</vt:lpstr>
    </vt:vector>
  </TitlesOfParts>
  <Company>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sustavi</dc:title>
  <dc:creator>Ivana Ruzic</dc:creator>
  <cp:lastModifiedBy>Korisnik</cp:lastModifiedBy>
  <cp:revision>42</cp:revision>
  <dcterms:created xsi:type="dcterms:W3CDTF">2018-09-11T18:04:09Z</dcterms:created>
  <dcterms:modified xsi:type="dcterms:W3CDTF">2023-03-28T08:45:58Z</dcterms:modified>
</cp:coreProperties>
</file>