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Željka Knezović" userId="50b5028f-89ad-412b-b4c4-4569993e3df0" providerId="ADAL" clId="{3F4DD31C-420F-4DCF-A728-93A0E6C7BC2B}"/>
    <pc:docChg chg="custSel modSld">
      <pc:chgData name="Željka Knezović" userId="50b5028f-89ad-412b-b4c4-4569993e3df0" providerId="ADAL" clId="{3F4DD31C-420F-4DCF-A728-93A0E6C7BC2B}" dt="2018-09-23T19:34:38.095" v="45" actId="1076"/>
      <pc:docMkLst>
        <pc:docMk/>
      </pc:docMkLst>
      <pc:sldChg chg="modSp">
        <pc:chgData name="Željka Knezović" userId="50b5028f-89ad-412b-b4c4-4569993e3df0" providerId="ADAL" clId="{3F4DD31C-420F-4DCF-A728-93A0E6C7BC2B}" dt="2018-09-23T19:31:52.646" v="7" actId="1076"/>
        <pc:sldMkLst>
          <pc:docMk/>
          <pc:sldMk cId="1209814396" sldId="256"/>
        </pc:sldMkLst>
        <pc:spChg chg="mod">
          <ac:chgData name="Željka Knezović" userId="50b5028f-89ad-412b-b4c4-4569993e3df0" providerId="ADAL" clId="{3F4DD31C-420F-4DCF-A728-93A0E6C7BC2B}" dt="2018-09-23T19:31:52.646" v="7" actId="1076"/>
          <ac:spMkLst>
            <pc:docMk/>
            <pc:sldMk cId="1209814396" sldId="256"/>
            <ac:spMk id="2" creationId="{75CB070A-40BD-4B69-BB76-DBA50A621865}"/>
          </ac:spMkLst>
        </pc:spChg>
        <pc:spChg chg="mod">
          <ac:chgData name="Željka Knezović" userId="50b5028f-89ad-412b-b4c4-4569993e3df0" providerId="ADAL" clId="{3F4DD31C-420F-4DCF-A728-93A0E6C7BC2B}" dt="2018-09-23T19:31:48.822" v="6"/>
          <ac:spMkLst>
            <pc:docMk/>
            <pc:sldMk cId="1209814396" sldId="256"/>
            <ac:spMk id="3" creationId="{5B667EDF-23AB-4157-9341-A8ECA5BA2663}"/>
          </ac:spMkLst>
        </pc:spChg>
      </pc:sldChg>
      <pc:sldChg chg="modSp">
        <pc:chgData name="Željka Knezović" userId="50b5028f-89ad-412b-b4c4-4569993e3df0" providerId="ADAL" clId="{3F4DD31C-420F-4DCF-A728-93A0E6C7BC2B}" dt="2018-09-23T19:32:07.100" v="12" actId="1076"/>
        <pc:sldMkLst>
          <pc:docMk/>
          <pc:sldMk cId="3665313796" sldId="257"/>
        </pc:sldMkLst>
        <pc:spChg chg="mod">
          <ac:chgData name="Željka Knezović" userId="50b5028f-89ad-412b-b4c4-4569993e3df0" providerId="ADAL" clId="{3F4DD31C-420F-4DCF-A728-93A0E6C7BC2B}" dt="2018-09-23T19:31:58.854" v="9" actId="403"/>
          <ac:spMkLst>
            <pc:docMk/>
            <pc:sldMk cId="3665313796" sldId="257"/>
            <ac:spMk id="2" creationId="{4FC3325F-7715-438E-99EE-DAC7CF8EAE71}"/>
          </ac:spMkLst>
        </pc:spChg>
        <pc:spChg chg="mod">
          <ac:chgData name="Željka Knezović" userId="50b5028f-89ad-412b-b4c4-4569993e3df0" providerId="ADAL" clId="{3F4DD31C-420F-4DCF-A728-93A0E6C7BC2B}" dt="2018-09-23T19:32:07.100" v="12" actId="1076"/>
          <ac:spMkLst>
            <pc:docMk/>
            <pc:sldMk cId="3665313796" sldId="257"/>
            <ac:spMk id="3" creationId="{4B156007-A7A3-4910-8AA6-803B1AB17F0E}"/>
          </ac:spMkLst>
        </pc:spChg>
      </pc:sldChg>
      <pc:sldChg chg="modSp">
        <pc:chgData name="Željka Knezović" userId="50b5028f-89ad-412b-b4c4-4569993e3df0" providerId="ADAL" clId="{3F4DD31C-420F-4DCF-A728-93A0E6C7BC2B}" dt="2018-09-23T19:32:20.678" v="18" actId="1076"/>
        <pc:sldMkLst>
          <pc:docMk/>
          <pc:sldMk cId="2984038870" sldId="258"/>
        </pc:sldMkLst>
        <pc:spChg chg="mod">
          <ac:chgData name="Željka Knezović" userId="50b5028f-89ad-412b-b4c4-4569993e3df0" providerId="ADAL" clId="{3F4DD31C-420F-4DCF-A728-93A0E6C7BC2B}" dt="2018-09-23T19:32:10.685" v="14" actId="403"/>
          <ac:spMkLst>
            <pc:docMk/>
            <pc:sldMk cId="2984038870" sldId="258"/>
            <ac:spMk id="2" creationId="{66B13E51-29D1-418F-9F40-7DF91DEE740D}"/>
          </ac:spMkLst>
        </pc:spChg>
        <pc:spChg chg="mod">
          <ac:chgData name="Željka Knezović" userId="50b5028f-89ad-412b-b4c4-4569993e3df0" providerId="ADAL" clId="{3F4DD31C-420F-4DCF-A728-93A0E6C7BC2B}" dt="2018-09-23T19:32:20.678" v="18" actId="1076"/>
          <ac:spMkLst>
            <pc:docMk/>
            <pc:sldMk cId="2984038870" sldId="258"/>
            <ac:spMk id="3" creationId="{D8FE70A7-0324-4333-8E3C-10ECE1534E71}"/>
          </ac:spMkLst>
        </pc:spChg>
      </pc:sldChg>
      <pc:sldChg chg="modSp">
        <pc:chgData name="Željka Knezović" userId="50b5028f-89ad-412b-b4c4-4569993e3df0" providerId="ADAL" clId="{3F4DD31C-420F-4DCF-A728-93A0E6C7BC2B}" dt="2018-09-23T19:32:33.762" v="23" actId="1076"/>
        <pc:sldMkLst>
          <pc:docMk/>
          <pc:sldMk cId="3604916166" sldId="259"/>
        </pc:sldMkLst>
        <pc:spChg chg="mod">
          <ac:chgData name="Željka Knezović" userId="50b5028f-89ad-412b-b4c4-4569993e3df0" providerId="ADAL" clId="{3F4DD31C-420F-4DCF-A728-93A0E6C7BC2B}" dt="2018-09-23T19:32:25.552" v="20" actId="403"/>
          <ac:spMkLst>
            <pc:docMk/>
            <pc:sldMk cId="3604916166" sldId="259"/>
            <ac:spMk id="2" creationId="{CACAFDE0-C234-4500-B671-5FE3E8D7CDAA}"/>
          </ac:spMkLst>
        </pc:spChg>
        <pc:spChg chg="mod">
          <ac:chgData name="Željka Knezović" userId="50b5028f-89ad-412b-b4c4-4569993e3df0" providerId="ADAL" clId="{3F4DD31C-420F-4DCF-A728-93A0E6C7BC2B}" dt="2018-09-23T19:32:33.762" v="23" actId="1076"/>
          <ac:spMkLst>
            <pc:docMk/>
            <pc:sldMk cId="3604916166" sldId="259"/>
            <ac:spMk id="3" creationId="{749BD7FF-5932-494B-AB4A-5512E1CC7D11}"/>
          </ac:spMkLst>
        </pc:spChg>
      </pc:sldChg>
      <pc:sldChg chg="modSp">
        <pc:chgData name="Željka Knezović" userId="50b5028f-89ad-412b-b4c4-4569993e3df0" providerId="ADAL" clId="{3F4DD31C-420F-4DCF-A728-93A0E6C7BC2B}" dt="2018-09-23T19:33:45.794" v="33" actId="1076"/>
        <pc:sldMkLst>
          <pc:docMk/>
          <pc:sldMk cId="828714600" sldId="260"/>
        </pc:sldMkLst>
        <pc:spChg chg="mod">
          <ac:chgData name="Željka Knezović" userId="50b5028f-89ad-412b-b4c4-4569993e3df0" providerId="ADAL" clId="{3F4DD31C-420F-4DCF-A728-93A0E6C7BC2B}" dt="2018-09-23T19:33:34.442" v="30" actId="403"/>
          <ac:spMkLst>
            <pc:docMk/>
            <pc:sldMk cId="828714600" sldId="260"/>
            <ac:spMk id="2" creationId="{6E4CCD73-8B88-48C1-B894-4EA1B1E00B57}"/>
          </ac:spMkLst>
        </pc:spChg>
        <pc:spChg chg="mod">
          <ac:chgData name="Željka Knezović" userId="50b5028f-89ad-412b-b4c4-4569993e3df0" providerId="ADAL" clId="{3F4DD31C-420F-4DCF-A728-93A0E6C7BC2B}" dt="2018-09-23T19:33:45.794" v="33" actId="1076"/>
          <ac:spMkLst>
            <pc:docMk/>
            <pc:sldMk cId="828714600" sldId="260"/>
            <ac:spMk id="3" creationId="{A579A776-7EFD-4214-87B7-14747540A1B8}"/>
          </ac:spMkLst>
        </pc:spChg>
      </pc:sldChg>
      <pc:sldChg chg="addSp delSp modSp">
        <pc:chgData name="Željka Knezović" userId="50b5028f-89ad-412b-b4c4-4569993e3df0" providerId="ADAL" clId="{3F4DD31C-420F-4DCF-A728-93A0E6C7BC2B}" dt="2018-09-23T19:34:17.686" v="39" actId="1076"/>
        <pc:sldMkLst>
          <pc:docMk/>
          <pc:sldMk cId="3042526577" sldId="261"/>
        </pc:sldMkLst>
        <pc:spChg chg="mod">
          <ac:chgData name="Željka Knezović" userId="50b5028f-89ad-412b-b4c4-4569993e3df0" providerId="ADAL" clId="{3F4DD31C-420F-4DCF-A728-93A0E6C7BC2B}" dt="2018-09-23T19:34:14.820" v="38" actId="1076"/>
          <ac:spMkLst>
            <pc:docMk/>
            <pc:sldMk cId="3042526577" sldId="261"/>
            <ac:spMk id="8" creationId="{51B2BF05-6588-486D-9AE0-E860BC7AFEB8}"/>
          </ac:spMkLst>
        </pc:spChg>
        <pc:spChg chg="mod">
          <ac:chgData name="Željka Knezović" userId="50b5028f-89ad-412b-b4c4-4569993e3df0" providerId="ADAL" clId="{3F4DD31C-420F-4DCF-A728-93A0E6C7BC2B}" dt="2018-09-23T19:34:17.686" v="39" actId="1076"/>
          <ac:spMkLst>
            <pc:docMk/>
            <pc:sldMk cId="3042526577" sldId="261"/>
            <ac:spMk id="9" creationId="{DE41A3A1-7B75-4265-A2B3-494E46B6D2CA}"/>
          </ac:spMkLst>
        </pc:spChg>
        <pc:picChg chg="add mod">
          <ac:chgData name="Željka Knezović" userId="50b5028f-89ad-412b-b4c4-4569993e3df0" providerId="ADAL" clId="{3F4DD31C-420F-4DCF-A728-93A0E6C7BC2B}" dt="2018-09-23T19:34:10.283" v="37" actId="1076"/>
          <ac:picMkLst>
            <pc:docMk/>
            <pc:sldMk cId="3042526577" sldId="261"/>
            <ac:picMk id="3" creationId="{5886A921-54E3-4CCA-91F0-0E0AF5F1F4B3}"/>
          </ac:picMkLst>
        </pc:picChg>
        <pc:picChg chg="del">
          <ac:chgData name="Željka Knezović" userId="50b5028f-89ad-412b-b4c4-4569993e3df0" providerId="ADAL" clId="{3F4DD31C-420F-4DCF-A728-93A0E6C7BC2B}" dt="2018-09-23T19:34:01.093" v="34" actId="478"/>
          <ac:picMkLst>
            <pc:docMk/>
            <pc:sldMk cId="3042526577" sldId="261"/>
            <ac:picMk id="4" creationId="{739BF3C1-6EEB-49FE-A25F-FE1181649EE8}"/>
          </ac:picMkLst>
        </pc:picChg>
      </pc:sldChg>
      <pc:sldChg chg="modSp">
        <pc:chgData name="Željka Knezović" userId="50b5028f-89ad-412b-b4c4-4569993e3df0" providerId="ADAL" clId="{3F4DD31C-420F-4DCF-A728-93A0E6C7BC2B}" dt="2018-09-23T19:34:38.095" v="45" actId="1076"/>
        <pc:sldMkLst>
          <pc:docMk/>
          <pc:sldMk cId="3937705292" sldId="262"/>
        </pc:sldMkLst>
        <pc:spChg chg="mod">
          <ac:chgData name="Željka Knezović" userId="50b5028f-89ad-412b-b4c4-4569993e3df0" providerId="ADAL" clId="{3F4DD31C-420F-4DCF-A728-93A0E6C7BC2B}" dt="2018-09-23T19:34:28.578" v="41" actId="403"/>
          <ac:spMkLst>
            <pc:docMk/>
            <pc:sldMk cId="3937705292" sldId="262"/>
            <ac:spMk id="3" creationId="{79C9022A-77F6-46C1-81AF-30D0C5598C4C}"/>
          </ac:spMkLst>
        </pc:spChg>
        <pc:spChg chg="mod">
          <ac:chgData name="Željka Knezović" userId="50b5028f-89ad-412b-b4c4-4569993e3df0" providerId="ADAL" clId="{3F4DD31C-420F-4DCF-A728-93A0E6C7BC2B}" dt="2018-09-23T19:34:38.095" v="45" actId="1076"/>
          <ac:spMkLst>
            <pc:docMk/>
            <pc:sldMk cId="3937705292" sldId="262"/>
            <ac:spMk id="4" creationId="{1B90CF4E-3862-4CDC-B62D-FBB7D5F5CAB6}"/>
          </ac:spMkLst>
        </pc:spChg>
      </pc:sldChg>
      <pc:sldChg chg="addSp delSp modSp">
        <pc:chgData name="Željka Knezović" userId="50b5028f-89ad-412b-b4c4-4569993e3df0" providerId="ADAL" clId="{3F4DD31C-420F-4DCF-A728-93A0E6C7BC2B}" dt="2018-09-23T19:33:26.584" v="28"/>
        <pc:sldMkLst>
          <pc:docMk/>
          <pc:sldMk cId="2932044135" sldId="264"/>
        </pc:sldMkLst>
        <pc:picChg chg="add mod">
          <ac:chgData name="Željka Knezović" userId="50b5028f-89ad-412b-b4c4-4569993e3df0" providerId="ADAL" clId="{3F4DD31C-420F-4DCF-A728-93A0E6C7BC2B}" dt="2018-09-23T19:33:26.584" v="28"/>
          <ac:picMkLst>
            <pc:docMk/>
            <pc:sldMk cId="2932044135" sldId="264"/>
            <ac:picMk id="3" creationId="{55D869D9-C588-4292-B42B-6CB596769673}"/>
          </ac:picMkLst>
        </pc:picChg>
        <pc:picChg chg="del mod">
          <ac:chgData name="Željka Knezović" userId="50b5028f-89ad-412b-b4c4-4569993e3df0" providerId="ADAL" clId="{3F4DD31C-420F-4DCF-A728-93A0E6C7BC2B}" dt="2018-09-23T19:33:14.606" v="25" actId="478"/>
          <ac:picMkLst>
            <pc:docMk/>
            <pc:sldMk cId="2932044135" sldId="264"/>
            <ac:picMk id="4" creationId="{2685E24F-0E41-4D26-BA57-6DF3D4554A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4/7/2021</a:t>
            </a:fld>
            <a:endParaRPr lang="en-US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086396"/>
            <a:ext cx="8242663" cy="4525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ta-IN" sz="2400" kern="1200" dirty="0" smtClean="0">
                <a:solidFill>
                  <a:srgbClr val="006C93"/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a-IN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54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u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4/7/2021</a:t>
            </a:fld>
            <a:endParaRPr lang="en-US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FAA6B6-10E5-4810-BC9F-DA72D8452E73}" type="datetime1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4/7/2021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Rezervirano mjesto sadržaja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sadržaja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4/7/2021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4/7/2021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zervirano mjesto sadržaja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ni povezni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8856D55-EFBE-4F9B-8A5F-09D42CA22A9B}" type="datetime1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4/7/2021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oxifier.blogspot.com/2011/07/scanning-partition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1190308/informatika/ra%c4%8dunalna-mre%c5%bea-2" TargetMode="External"/><Relationship Id="rId2" Type="http://schemas.openxmlformats.org/officeDocument/2006/relationships/hyperlink" Target="https://wordwall.net/hr/resource/10624986/povezivanje-na-mre%C5%BEu-ikon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ordwall.net/hr/resource/217270/ponavljanje-ra%C4%8Dunalnih-mre%C5%BEa-pred-ispit-6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519646" y="5094514"/>
            <a:ext cx="6400800" cy="1358538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7030A0"/>
                </a:solidFill>
              </a:rPr>
              <a:t>Kako bi računala mogla međusobno komunicirati i razmjenjivati podatke, moraju biti povezana u računalne mreže.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5CB070A-40BD-4B69-BB76-DBA50A621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896" y="3804727"/>
            <a:ext cx="7772400" cy="1133034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2.1. Povezivanje računala i ostalih uređaja u računalne mreže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09" y="136206"/>
            <a:ext cx="6365014" cy="358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FC3325F-7715-438E-99EE-DAC7CF8E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Računalna mreža - Network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B156007-A7A3-4910-8AA6-803B1AB17F0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6181" y="1611124"/>
            <a:ext cx="8229600" cy="339447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hr-HR" sz="2800" b="1" dirty="0" smtClean="0"/>
              <a:t>Računalna mreža </a:t>
            </a:r>
            <a:r>
              <a:rPr lang="hr-HR" sz="2800" dirty="0" smtClean="0"/>
              <a:t>je skup povezanih računala koja mogu međusobno komunicirati radi razmjene podataka putem nekog  medija za prijenos podataka.</a:t>
            </a:r>
            <a:endParaRPr lang="hr-HR" sz="2800" dirty="0"/>
          </a:p>
          <a:p>
            <a:pPr>
              <a:lnSpc>
                <a:spcPct val="150000"/>
              </a:lnSpc>
            </a:pPr>
            <a:r>
              <a:rPr lang="hr-HR" sz="2800" dirty="0"/>
              <a:t>Najmanje </a:t>
            </a:r>
            <a:r>
              <a:rPr lang="hr-HR" sz="2800" dirty="0" smtClean="0"/>
              <a:t>dva računala čine mrežu!</a:t>
            </a:r>
            <a:endParaRPr lang="hr-HR" sz="2800" dirty="0"/>
          </a:p>
          <a:p>
            <a:pPr>
              <a:lnSpc>
                <a:spcPct val="150000"/>
              </a:lnSpc>
            </a:pPr>
            <a:r>
              <a:rPr lang="hr-HR" sz="2800" b="1" dirty="0" smtClean="0">
                <a:solidFill>
                  <a:srgbClr val="002060"/>
                </a:solidFill>
              </a:rPr>
              <a:t>Prednosti: </a:t>
            </a:r>
            <a:r>
              <a:rPr lang="hr-HR" sz="2800" dirty="0" smtClean="0">
                <a:solidFill>
                  <a:srgbClr val="002060"/>
                </a:solidFill>
              </a:rPr>
              <a:t>razmjena podataka, uporaba mrežnog pisača, glasovna i videokomunikacija bez obzira na udaljenost sugovornika, timski rad na zajedničkom dokumentu, igranje računalnih igara</a:t>
            </a:r>
            <a:endParaRPr lang="hr-HR" sz="2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800" b="1" dirty="0" smtClean="0">
                <a:solidFill>
                  <a:srgbClr val="FF0000"/>
                </a:solidFill>
              </a:rPr>
              <a:t>Nedostaci: </a:t>
            </a:r>
            <a:r>
              <a:rPr lang="hr-HR" sz="2800" dirty="0" smtClean="0">
                <a:solidFill>
                  <a:srgbClr val="FF0000"/>
                </a:solidFill>
              </a:rPr>
              <a:t>smanjena samostalnost i povećana odgovornost korisnika, otežano održavanje zbog složenosti sustava, smanjena sigurnost – presretanje i krađa podataka, izloženost zlonamjernim programima.</a:t>
            </a:r>
            <a:endParaRPr lang="hr-HR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11 Best Practices to Punch Up Your Zoom Meeti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6" y="4579485"/>
            <a:ext cx="3205431" cy="180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971929" y="6382540"/>
            <a:ext cx="773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Zoom</a:t>
            </a:r>
            <a:r>
              <a:rPr lang="hr-HR" dirty="0" smtClean="0"/>
              <a:t> videokonferencija                         Igre za učenje programiranja</a:t>
            </a:r>
            <a:endParaRPr lang="hr-HR" dirty="0"/>
          </a:p>
        </p:txBody>
      </p:sp>
      <p:pic>
        <p:nvPicPr>
          <p:cNvPr id="1028" name="Picture 4" descr="Hour of Code' Lures Kids to Computer Science With Minecraft The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571" y="4323277"/>
            <a:ext cx="3922406" cy="205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6B13E51-29D1-418F-9F40-7DF91DEE7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Dijelovi mreže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8FE70A7-0324-4333-8E3C-10ECE1534E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5575" y="1508961"/>
            <a:ext cx="8229600" cy="430811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/>
              <a:t>Računalo kao primatelj/pošiljatelj</a:t>
            </a:r>
            <a:endParaRPr lang="hr-HR" sz="2800" dirty="0"/>
          </a:p>
          <a:p>
            <a:pPr>
              <a:lnSpc>
                <a:spcPct val="150000"/>
              </a:lnSpc>
            </a:pPr>
            <a:r>
              <a:rPr lang="hr-HR" sz="2800" dirty="0"/>
              <a:t>Mediji </a:t>
            </a:r>
            <a:r>
              <a:rPr lang="hr-HR" sz="2800" dirty="0" smtClean="0"/>
              <a:t>za </a:t>
            </a:r>
            <a:r>
              <a:rPr lang="hr-HR" sz="2800" i="1" dirty="0"/>
              <a:t>prijenos podataka</a:t>
            </a:r>
          </a:p>
          <a:p>
            <a:pPr lvl="2">
              <a:lnSpc>
                <a:spcPct val="150000"/>
              </a:lnSpc>
            </a:pPr>
            <a:r>
              <a:rPr lang="hr-HR" sz="2000" dirty="0">
                <a:solidFill>
                  <a:srgbClr val="7030A0"/>
                </a:solidFill>
              </a:rPr>
              <a:t>Žične </a:t>
            </a:r>
            <a:r>
              <a:rPr lang="hr-HR" sz="2000" dirty="0" smtClean="0">
                <a:solidFill>
                  <a:srgbClr val="7030A0"/>
                </a:solidFill>
              </a:rPr>
              <a:t>veze – povezivanje kabelima</a:t>
            </a:r>
            <a:endParaRPr lang="hr-HR" sz="2000" dirty="0">
              <a:solidFill>
                <a:srgbClr val="7030A0"/>
              </a:solidFill>
            </a:endParaRPr>
          </a:p>
          <a:p>
            <a:pPr lvl="2">
              <a:lnSpc>
                <a:spcPct val="150000"/>
              </a:lnSpc>
            </a:pPr>
            <a:r>
              <a:rPr lang="hr-HR" sz="2000" dirty="0">
                <a:solidFill>
                  <a:srgbClr val="7030A0"/>
                </a:solidFill>
              </a:rPr>
              <a:t>Optičke </a:t>
            </a:r>
            <a:r>
              <a:rPr lang="hr-HR" sz="2000" dirty="0" smtClean="0">
                <a:solidFill>
                  <a:srgbClr val="7030A0"/>
                </a:solidFill>
              </a:rPr>
              <a:t>veze – kabeli s optičkim vlaknima</a:t>
            </a:r>
            <a:endParaRPr lang="hr-HR" sz="2000" dirty="0">
              <a:solidFill>
                <a:srgbClr val="7030A0"/>
              </a:solidFill>
            </a:endParaRPr>
          </a:p>
          <a:p>
            <a:pPr lvl="2">
              <a:lnSpc>
                <a:spcPct val="150000"/>
              </a:lnSpc>
            </a:pPr>
            <a:r>
              <a:rPr lang="hr-HR" sz="2000" dirty="0">
                <a:solidFill>
                  <a:srgbClr val="7030A0"/>
                </a:solidFill>
              </a:rPr>
              <a:t>Bežične </a:t>
            </a:r>
            <a:r>
              <a:rPr lang="hr-HR" sz="2000" dirty="0" smtClean="0">
                <a:solidFill>
                  <a:srgbClr val="7030A0"/>
                </a:solidFill>
              </a:rPr>
              <a:t>veze – povezivanje radiovalovima</a:t>
            </a:r>
            <a:endParaRPr lang="hr-HR" sz="20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800" dirty="0"/>
              <a:t>Norme (protokoli</a:t>
            </a:r>
            <a:r>
              <a:rPr lang="hr-HR" sz="2800" dirty="0" smtClean="0"/>
              <a:t>)</a:t>
            </a:r>
            <a:r>
              <a:rPr lang="hr-HR" sz="2400" dirty="0"/>
              <a:t> TCP/IP </a:t>
            </a:r>
            <a:r>
              <a:rPr lang="hr-HR" sz="2400" dirty="0" smtClean="0"/>
              <a:t>- Internet </a:t>
            </a:r>
            <a:endParaRPr lang="hr-HR" sz="2800" dirty="0"/>
          </a:p>
          <a:p>
            <a:pPr>
              <a:lnSpc>
                <a:spcPct val="150000"/>
              </a:lnSpc>
            </a:pPr>
            <a:r>
              <a:rPr lang="hr-HR" sz="2800" dirty="0"/>
              <a:t>Uređaji za povezivanje i </a:t>
            </a:r>
            <a:r>
              <a:rPr lang="hr-HR" sz="2800" dirty="0" smtClean="0"/>
              <a:t>komunikaciju: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 smtClean="0"/>
              <a:t>     - mrežna kartica, </a:t>
            </a:r>
            <a:r>
              <a:rPr lang="hr-HR" sz="2800" dirty="0" err="1" smtClean="0"/>
              <a:t>usmjernik</a:t>
            </a:r>
            <a:r>
              <a:rPr lang="hr-HR" sz="2800" dirty="0" smtClean="0"/>
              <a:t> </a:t>
            </a:r>
            <a:r>
              <a:rPr lang="hr-HR" sz="2800" dirty="0"/>
              <a:t>(</a:t>
            </a:r>
            <a:r>
              <a:rPr lang="hr-HR" sz="2800" dirty="0" err="1"/>
              <a:t>Router</a:t>
            </a:r>
            <a:r>
              <a:rPr lang="hr-HR" sz="2800" dirty="0"/>
              <a:t>).</a:t>
            </a:r>
            <a:endParaRPr lang="hr-HR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 smtClean="0"/>
              <a:t>     - preklopnik (</a:t>
            </a:r>
            <a:r>
              <a:rPr lang="hr-HR" sz="2800" dirty="0" err="1" smtClean="0"/>
              <a:t>Switch</a:t>
            </a:r>
            <a:r>
              <a:rPr lang="hr-HR" sz="2800" dirty="0" smtClean="0"/>
              <a:t>). </a:t>
            </a:r>
            <a:endParaRPr lang="hr-HR" sz="2800" dirty="0" smtClean="0"/>
          </a:p>
          <a:p>
            <a:pPr>
              <a:lnSpc>
                <a:spcPct val="150000"/>
              </a:lnSpc>
            </a:pPr>
            <a:endParaRPr lang="hr-HR" sz="2800" dirty="0"/>
          </a:p>
        </p:txBody>
      </p:sp>
      <p:pic>
        <p:nvPicPr>
          <p:cNvPr id="2050" name="Picture 2" descr="Equip kabel U/UTP cat. 6, 15 m, plavi | MALL.H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3" b="12374"/>
          <a:stretch/>
        </p:blipFill>
        <p:spPr bwMode="auto">
          <a:xfrm>
            <a:off x="6495738" y="1508961"/>
            <a:ext cx="2376570" cy="134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vezivanje optičkih vlakana: značajke, plusevi i minusi - Tehnološke  vijesti i high-tech flipperworld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738" y="2935741"/>
            <a:ext cx="2376570" cy="134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formation on Internet WiFi connection service in Kawana Hotel - Kawana  Hot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59" y="4371074"/>
            <a:ext cx="2030149" cy="114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Untit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10" descr="Untitl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65" y="5111043"/>
            <a:ext cx="2733826" cy="107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D-Link DGS-1024D switch, 24x, rack mountab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99" y="5707893"/>
            <a:ext cx="2147968" cy="9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puter Networks and Types : PAN, LAN, WAN, MAN | Information System  Assignment Hel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1"/>
          <a:stretch/>
        </p:blipFill>
        <p:spPr bwMode="auto">
          <a:xfrm>
            <a:off x="1497873" y="2736903"/>
            <a:ext cx="7465877" cy="3937946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ACAFDE0-C234-4500-B671-5FE3E8D7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Vrste mreža prema veličini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49BD7FF-5932-494B-AB4A-5512E1CC7D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3650" y="1504167"/>
            <a:ext cx="5084704" cy="20837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hr-HR" sz="2800" b="1" dirty="0">
                <a:solidFill>
                  <a:srgbClr val="7030A0"/>
                </a:solidFill>
              </a:rPr>
              <a:t>PAN</a:t>
            </a:r>
            <a:r>
              <a:rPr lang="hr-HR" sz="2800" dirty="0"/>
              <a:t>     -&gt;  (</a:t>
            </a:r>
            <a:r>
              <a:rPr lang="hr-HR" sz="2800" b="1" dirty="0">
                <a:solidFill>
                  <a:srgbClr val="7030A0"/>
                </a:solidFill>
              </a:rPr>
              <a:t>P</a:t>
            </a:r>
            <a:r>
              <a:rPr lang="hr-HR" sz="2800" dirty="0"/>
              <a:t>ersonal </a:t>
            </a:r>
            <a:r>
              <a:rPr lang="hr-HR" sz="2800" b="1" dirty="0" err="1">
                <a:solidFill>
                  <a:srgbClr val="7030A0"/>
                </a:solidFill>
              </a:rPr>
              <a:t>A</a:t>
            </a:r>
            <a:r>
              <a:rPr lang="hr-HR" sz="2800" dirty="0" err="1"/>
              <a:t>rea</a:t>
            </a:r>
            <a:r>
              <a:rPr lang="hr-HR" sz="2800" dirty="0"/>
              <a:t> </a:t>
            </a:r>
            <a:r>
              <a:rPr lang="hr-HR" sz="2800" b="1" dirty="0">
                <a:solidFill>
                  <a:srgbClr val="7030A0"/>
                </a:solidFill>
              </a:rPr>
              <a:t>N</a:t>
            </a:r>
            <a:r>
              <a:rPr lang="hr-HR" sz="2800" dirty="0"/>
              <a:t>etwork)</a:t>
            </a:r>
          </a:p>
          <a:p>
            <a:pPr>
              <a:lnSpc>
                <a:spcPct val="150000"/>
              </a:lnSpc>
            </a:pPr>
            <a:r>
              <a:rPr lang="hr-HR" sz="2800" b="1" dirty="0">
                <a:solidFill>
                  <a:srgbClr val="7030A0"/>
                </a:solidFill>
              </a:rPr>
              <a:t>LAN</a:t>
            </a:r>
            <a:r>
              <a:rPr lang="hr-HR" sz="2800" dirty="0"/>
              <a:t>     -&gt;  (</a:t>
            </a:r>
            <a:r>
              <a:rPr lang="hr-HR" sz="2800" b="1" dirty="0" err="1">
                <a:solidFill>
                  <a:srgbClr val="7030A0"/>
                </a:solidFill>
              </a:rPr>
              <a:t>L</a:t>
            </a:r>
            <a:r>
              <a:rPr lang="hr-HR" sz="2800" dirty="0" err="1"/>
              <a:t>ocal</a:t>
            </a:r>
            <a:r>
              <a:rPr lang="hr-HR" sz="2800" dirty="0"/>
              <a:t> </a:t>
            </a:r>
            <a:r>
              <a:rPr lang="hr-HR" sz="2800" b="1" dirty="0" err="1">
                <a:solidFill>
                  <a:srgbClr val="7030A0"/>
                </a:solidFill>
              </a:rPr>
              <a:t>A</a:t>
            </a:r>
            <a:r>
              <a:rPr lang="hr-HR" sz="2800" dirty="0" err="1"/>
              <a:t>rea</a:t>
            </a:r>
            <a:r>
              <a:rPr lang="hr-HR" sz="2800" dirty="0"/>
              <a:t> </a:t>
            </a:r>
            <a:r>
              <a:rPr lang="hr-HR" sz="2800" b="1" dirty="0">
                <a:solidFill>
                  <a:srgbClr val="7030A0"/>
                </a:solidFill>
              </a:rPr>
              <a:t>N</a:t>
            </a:r>
            <a:r>
              <a:rPr lang="hr-HR" sz="2800" dirty="0"/>
              <a:t>etwork)</a:t>
            </a:r>
          </a:p>
          <a:p>
            <a:pPr>
              <a:lnSpc>
                <a:spcPct val="150000"/>
              </a:lnSpc>
            </a:pPr>
            <a:r>
              <a:rPr lang="hr-HR" sz="2800" b="1" dirty="0">
                <a:solidFill>
                  <a:srgbClr val="7030A0"/>
                </a:solidFill>
              </a:rPr>
              <a:t>MAN</a:t>
            </a:r>
            <a:r>
              <a:rPr lang="hr-HR" sz="2800" dirty="0"/>
              <a:t>   -&gt;  (</a:t>
            </a:r>
            <a:r>
              <a:rPr lang="hr-HR" sz="2800" b="1" dirty="0" err="1">
                <a:solidFill>
                  <a:srgbClr val="7030A0"/>
                </a:solidFill>
              </a:rPr>
              <a:t>M</a:t>
            </a:r>
            <a:r>
              <a:rPr lang="hr-HR" sz="2800" dirty="0" err="1"/>
              <a:t>etropolitan</a:t>
            </a:r>
            <a:r>
              <a:rPr lang="hr-HR" sz="2800" dirty="0"/>
              <a:t> </a:t>
            </a:r>
            <a:r>
              <a:rPr lang="hr-HR" sz="2800" b="1" dirty="0" err="1">
                <a:solidFill>
                  <a:srgbClr val="7030A0"/>
                </a:solidFill>
              </a:rPr>
              <a:t>A</a:t>
            </a:r>
            <a:r>
              <a:rPr lang="hr-HR" sz="2800" dirty="0" err="1"/>
              <a:t>rea</a:t>
            </a:r>
            <a:r>
              <a:rPr lang="hr-HR" sz="2800" dirty="0"/>
              <a:t> </a:t>
            </a:r>
            <a:r>
              <a:rPr lang="hr-HR" sz="2800" b="1" dirty="0">
                <a:solidFill>
                  <a:srgbClr val="7030A0"/>
                </a:solidFill>
              </a:rPr>
              <a:t>N</a:t>
            </a:r>
            <a:r>
              <a:rPr lang="hr-HR" sz="2800" dirty="0"/>
              <a:t>etwork)</a:t>
            </a:r>
          </a:p>
          <a:p>
            <a:pPr>
              <a:lnSpc>
                <a:spcPct val="150000"/>
              </a:lnSpc>
            </a:pPr>
            <a:r>
              <a:rPr lang="hr-HR" sz="2800" b="1" dirty="0">
                <a:solidFill>
                  <a:srgbClr val="7030A0"/>
                </a:solidFill>
              </a:rPr>
              <a:t>WAN</a:t>
            </a:r>
            <a:r>
              <a:rPr lang="hr-HR" sz="2800" dirty="0"/>
              <a:t>   -&gt;  (</a:t>
            </a:r>
            <a:r>
              <a:rPr lang="hr-HR" sz="2800" b="1" dirty="0">
                <a:solidFill>
                  <a:srgbClr val="7030A0"/>
                </a:solidFill>
              </a:rPr>
              <a:t>W</a:t>
            </a:r>
            <a:r>
              <a:rPr lang="hr-HR" sz="2800" dirty="0"/>
              <a:t>ide </a:t>
            </a:r>
            <a:r>
              <a:rPr lang="hr-HR" sz="2800" b="1" dirty="0" err="1">
                <a:solidFill>
                  <a:srgbClr val="7030A0"/>
                </a:solidFill>
              </a:rPr>
              <a:t>A</a:t>
            </a:r>
            <a:r>
              <a:rPr lang="hr-HR" sz="2800" dirty="0" err="1"/>
              <a:t>rea</a:t>
            </a:r>
            <a:r>
              <a:rPr lang="hr-HR" sz="2800" dirty="0"/>
              <a:t> </a:t>
            </a:r>
            <a:r>
              <a:rPr lang="hr-HR" sz="2800" b="1" dirty="0">
                <a:solidFill>
                  <a:srgbClr val="7030A0"/>
                </a:solidFill>
              </a:rPr>
              <a:t>N</a:t>
            </a:r>
            <a:r>
              <a:rPr lang="hr-HR" sz="2800" dirty="0"/>
              <a:t>etwork)</a:t>
            </a:r>
          </a:p>
          <a:p>
            <a:pPr>
              <a:lnSpc>
                <a:spcPct val="150000"/>
              </a:lnSpc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6049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xmlns="" id="{55D869D9-C588-4292-B42B-6CB5967696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097"/>
            <a:ext cx="9144000" cy="550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4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E4CCD73-8B88-48C1-B894-4EA1B1E0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Vrste mreža prema ulozi članova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579A776-7EFD-4214-87B7-14747540A1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9862" y="1618937"/>
            <a:ext cx="8724276" cy="479928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NERAVNOPRAVAN ODNOS </a:t>
            </a:r>
            <a:r>
              <a:rPr lang="hr-HR" sz="2800" dirty="0" smtClean="0"/>
              <a:t>–&gt; </a:t>
            </a:r>
            <a:r>
              <a:rPr lang="hr-HR" sz="2800" dirty="0"/>
              <a:t>korisnik–poslužitelj (</a:t>
            </a:r>
            <a:r>
              <a:rPr lang="hr-HR" sz="2800" dirty="0" err="1"/>
              <a:t>client</a:t>
            </a:r>
            <a:r>
              <a:rPr lang="hr-HR" sz="2800" dirty="0"/>
              <a:t>-server</a:t>
            </a:r>
            <a:r>
              <a:rPr lang="hr-HR" sz="2800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hr-HR" sz="2800" b="1" dirty="0" smtClean="0"/>
              <a:t>Računalo </a:t>
            </a:r>
            <a:r>
              <a:rPr lang="hr-HR" sz="2800" b="1" dirty="0"/>
              <a:t>k</a:t>
            </a:r>
            <a:r>
              <a:rPr lang="hr-HR" sz="2800" b="1" dirty="0" smtClean="0"/>
              <a:t>orisnik </a:t>
            </a:r>
            <a:r>
              <a:rPr lang="hr-HR" sz="2800" dirty="0" smtClean="0"/>
              <a:t>traži informacije, pregledavanje mrežnih stranica. </a:t>
            </a:r>
          </a:p>
          <a:p>
            <a:pPr>
              <a:lnSpc>
                <a:spcPct val="150000"/>
              </a:lnSpc>
            </a:pPr>
            <a:r>
              <a:rPr lang="hr-HR" sz="2800" b="1" dirty="0" smtClean="0"/>
              <a:t>Računalo poslužitelj </a:t>
            </a:r>
            <a:r>
              <a:rPr lang="hr-HR" sz="2800" dirty="0" smtClean="0"/>
              <a:t>na zahtjev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 smtClean="0"/>
              <a:t>     korisnika isporučuje podatke ili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 smtClean="0"/>
              <a:t>    usluge (spremanje u oblaku,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 smtClean="0"/>
              <a:t>    Office 365 za škole, prognoza,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 smtClean="0"/>
              <a:t>    radi bez prestanka)</a:t>
            </a:r>
            <a:endParaRPr lang="hr-HR" sz="2800" dirty="0"/>
          </a:p>
          <a:p>
            <a:pPr>
              <a:lnSpc>
                <a:spcPct val="150000"/>
              </a:lnSpc>
            </a:pPr>
            <a:r>
              <a:rPr lang="hr-HR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RAVNOPRAVAN ODNOS </a:t>
            </a:r>
            <a:r>
              <a:rPr lang="hr-HR" sz="2800" dirty="0" smtClean="0"/>
              <a:t>-&gt; </a:t>
            </a:r>
            <a:r>
              <a:rPr lang="hr-HR" sz="2800" dirty="0"/>
              <a:t>čvor-čvor (</a:t>
            </a:r>
            <a:r>
              <a:rPr lang="hr-HR" sz="2800" dirty="0" err="1"/>
              <a:t>peer</a:t>
            </a:r>
            <a:r>
              <a:rPr lang="hr-HR" sz="2800" dirty="0"/>
              <a:t>-to-</a:t>
            </a:r>
            <a:r>
              <a:rPr lang="hr-HR" sz="2800" dirty="0" err="1"/>
              <a:t>peer</a:t>
            </a:r>
            <a:r>
              <a:rPr lang="hr-HR" sz="2800" dirty="0"/>
              <a:t>,P2P</a:t>
            </a:r>
            <a:r>
              <a:rPr lang="hr-HR" sz="2800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 smtClean="0"/>
              <a:t>     Računala ravnopravno komuniciraju i ravnopravno se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 smtClean="0"/>
              <a:t>     koriste mrežnim resursima: pisač, pristup </a:t>
            </a:r>
            <a:r>
              <a:rPr lang="hr-HR" sz="2800" dirty="0" err="1" smtClean="0"/>
              <a:t>internetu</a:t>
            </a:r>
            <a:r>
              <a:rPr lang="hr-HR" sz="2800" dirty="0" smtClean="0"/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 smtClean="0"/>
              <a:t>     programi.</a:t>
            </a:r>
            <a:endParaRPr lang="hr-HR" sz="2800" dirty="0"/>
          </a:p>
        </p:txBody>
      </p:sp>
      <p:pic>
        <p:nvPicPr>
          <p:cNvPr id="4098" name="Picture 2" descr="Network Client – Network Encycloped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1"/>
          <a:stretch/>
        </p:blipFill>
        <p:spPr bwMode="auto">
          <a:xfrm>
            <a:off x="4736283" y="2535283"/>
            <a:ext cx="3571875" cy="195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eer to peer – Wikiped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281" y="4388802"/>
            <a:ext cx="20955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7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51B2BF05-6588-486D-9AE0-E860BC7AFEB8}"/>
              </a:ext>
            </a:extLst>
          </p:cNvPr>
          <p:cNvSpPr/>
          <p:nvPr/>
        </p:nvSpPr>
        <p:spPr>
          <a:xfrm>
            <a:off x="3292778" y="1836311"/>
            <a:ext cx="5555129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Povezivanje računala </a:t>
            </a:r>
          </a:p>
          <a:p>
            <a:r>
              <a:rPr lang="hr-HR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 mrežom</a:t>
            </a:r>
            <a:endParaRPr lang="hr-HR" sz="1350" dirty="0"/>
          </a:p>
        </p:txBody>
      </p:sp>
      <p:pic>
        <p:nvPicPr>
          <p:cNvPr id="3" name="Slika 2" descr="Slika na kojoj se prikazuje snimka zaslona&#10;&#10;Opis je generiran uz visoku pouzdanost">
            <a:extLst>
              <a:ext uri="{FF2B5EF4-FFF2-40B4-BE49-F238E27FC236}">
                <a16:creationId xmlns:a16="http://schemas.microsoft.com/office/drawing/2014/main" xmlns="" id="{5886A921-54E3-4CCA-91F0-0E0AF5F1F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5" y="228713"/>
            <a:ext cx="2899811" cy="6381094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3292778" y="3030583"/>
            <a:ext cx="5753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Ikona veze </a:t>
            </a:r>
            <a:r>
              <a:rPr lang="hr-HR" dirty="0" smtClean="0"/>
              <a:t>pokazuje se na obavijesnom dijelu</a:t>
            </a:r>
          </a:p>
          <a:p>
            <a:r>
              <a:rPr lang="hr-HR" dirty="0" smtClean="0"/>
              <a:t>programske trake (na dnu radne površine - </a:t>
            </a:r>
            <a:r>
              <a:rPr lang="hr-HR" dirty="0" err="1" smtClean="0"/>
              <a:t>desktopa</a:t>
            </a:r>
            <a:r>
              <a:rPr lang="hr-HR" dirty="0" smtClean="0"/>
              <a:t>). </a:t>
            </a:r>
          </a:p>
          <a:p>
            <a:r>
              <a:rPr lang="hr-HR" dirty="0" smtClean="0"/>
              <a:t>Izgled </a:t>
            </a:r>
            <a:r>
              <a:rPr lang="hr-HR" b="1" dirty="0" smtClean="0"/>
              <a:t>ikone veze </a:t>
            </a:r>
            <a:r>
              <a:rPr lang="hr-HR" dirty="0" smtClean="0"/>
              <a:t>ovisi o vrsti veze (žična/bežična) </a:t>
            </a:r>
          </a:p>
          <a:p>
            <a:r>
              <a:rPr lang="hr-HR" dirty="0" smtClean="0"/>
              <a:t>te o statusu veze.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253115" y="228713"/>
            <a:ext cx="2899811" cy="3629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trelica ulijevo 4"/>
          <p:cNvSpPr/>
          <p:nvPr/>
        </p:nvSpPr>
        <p:spPr>
          <a:xfrm>
            <a:off x="3527439" y="304965"/>
            <a:ext cx="2429692" cy="12082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latin typeface="Arial Black" panose="020B0A04020102020204" pitchFamily="34" charset="0"/>
              </a:rPr>
              <a:t>BEŽIČNA VEZA</a:t>
            </a:r>
            <a:endParaRPr lang="hr-HR" dirty="0">
              <a:latin typeface="Arial Black" panose="020B0A04020102020204" pitchFamily="34" charset="0"/>
            </a:endParaRPr>
          </a:p>
        </p:txBody>
      </p:sp>
      <p:sp>
        <p:nvSpPr>
          <p:cNvPr id="10" name="Strelica ulijevo 9"/>
          <p:cNvSpPr/>
          <p:nvPr/>
        </p:nvSpPr>
        <p:spPr>
          <a:xfrm>
            <a:off x="3527439" y="4707145"/>
            <a:ext cx="2429692" cy="1208201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latin typeface="Arial Black" panose="020B0A04020102020204" pitchFamily="34" charset="0"/>
              </a:rPr>
              <a:t>ŽIČNA VEZA</a:t>
            </a:r>
            <a:endParaRPr lang="hr-HR" dirty="0">
              <a:latin typeface="Arial Black" panose="020B0A04020102020204" pitchFamily="34" charset="0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253114" y="3936273"/>
            <a:ext cx="2899811" cy="272349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122" name="Picture 2" descr="Major WiFi Updates Came To Windows 10 Recently | Seattle IT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54" y="153489"/>
            <a:ext cx="2177143" cy="16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5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xmlns="" id="{79C9022A-77F6-46C1-81AF-30D0C5598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Načini povezivanja računala s mrežom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B90CF4E-3862-4CDC-B62D-FBB7D5F5CA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45284" y="1911636"/>
            <a:ext cx="4662441" cy="112622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hr-HR" sz="2800" dirty="0"/>
              <a:t>Javno (</a:t>
            </a:r>
            <a:r>
              <a:rPr lang="hr-HR" sz="2800" dirty="0" err="1"/>
              <a:t>Public</a:t>
            </a:r>
            <a:r>
              <a:rPr lang="hr-HR" sz="2800" dirty="0"/>
              <a:t>) - skriveno</a:t>
            </a:r>
          </a:p>
          <a:p>
            <a:pPr>
              <a:lnSpc>
                <a:spcPct val="150000"/>
              </a:lnSpc>
            </a:pPr>
            <a:r>
              <a:rPr lang="hr-HR" sz="2800" dirty="0"/>
              <a:t>Privatno (</a:t>
            </a:r>
            <a:r>
              <a:rPr lang="hr-HR" sz="2800" dirty="0" err="1"/>
              <a:t>Privat</a:t>
            </a:r>
            <a:r>
              <a:rPr lang="hr-HR" sz="2800" dirty="0"/>
              <a:t>) - vidljivo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4BC65C34-506E-4EF6-AAE5-33EF8D74D86F}"/>
              </a:ext>
            </a:extLst>
          </p:cNvPr>
          <p:cNvSpPr txBox="1"/>
          <p:nvPr/>
        </p:nvSpPr>
        <p:spPr>
          <a:xfrm rot="1164450">
            <a:off x="5914239" y="2525604"/>
            <a:ext cx="226502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400" dirty="0"/>
              <a:t>Radna grupa (Workgroup)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371BB383-010B-4198-9755-87DD0D1FC836}"/>
              </a:ext>
            </a:extLst>
          </p:cNvPr>
          <p:cNvSpPr txBox="1"/>
          <p:nvPr/>
        </p:nvSpPr>
        <p:spPr>
          <a:xfrm>
            <a:off x="2957120" y="4463576"/>
            <a:ext cx="4158842" cy="4154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100" dirty="0"/>
              <a:t>Start-&gt;Postavke-&gt;Mreža i internet</a:t>
            </a:r>
          </a:p>
        </p:txBody>
      </p:sp>
      <p:pic>
        <p:nvPicPr>
          <p:cNvPr id="8" name="Slika 7" descr="Slika na kojoj se prikazuje isječak crteža&#10;&#10;Opis je generiran uz visoku pouzdanost">
            <a:extLst>
              <a:ext uri="{FF2B5EF4-FFF2-40B4-BE49-F238E27FC236}">
                <a16:creationId xmlns:a16="http://schemas.microsoft.com/office/drawing/2014/main" xmlns="" id="{0DF7A2D0-141B-42D9-B779-40C29FAD08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491143" y="4036601"/>
            <a:ext cx="1226891" cy="12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Nastavna sredstva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/>
              <a:t>    Riješi kvizove:</a:t>
            </a:r>
          </a:p>
          <a:p>
            <a:r>
              <a:rPr lang="hr-HR" dirty="0" smtClean="0">
                <a:hlinkClick r:id="rId2"/>
              </a:rPr>
              <a:t>Povezivanje-na-mrežu-ikone</a:t>
            </a:r>
            <a:endParaRPr lang="hr-HR" dirty="0" smtClean="0"/>
          </a:p>
          <a:p>
            <a:r>
              <a:rPr lang="hr-HR" dirty="0" smtClean="0">
                <a:hlinkClick r:id="rId3"/>
              </a:rPr>
              <a:t>Računalna-mreža-2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Ponavljanje-računalnih-mreža 6r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Što je </a:t>
            </a:r>
            <a:r>
              <a:rPr lang="hr-HR" b="1" dirty="0" err="1" smtClean="0"/>
              <a:t>Edutorij</a:t>
            </a:r>
            <a:r>
              <a:rPr lang="hr-HR" b="1" dirty="0" smtClean="0"/>
              <a:t>?</a:t>
            </a:r>
          </a:p>
          <a:p>
            <a:pPr fontAlgn="base"/>
            <a:r>
              <a:rPr lang="hr-HR" dirty="0" err="1"/>
              <a:t>Edutorij</a:t>
            </a:r>
            <a:r>
              <a:rPr lang="hr-HR" dirty="0"/>
              <a:t> </a:t>
            </a:r>
            <a:r>
              <a:rPr lang="hr-HR" dirty="0" smtClean="0"/>
              <a:t>nudi </a:t>
            </a:r>
            <a:r>
              <a:rPr lang="hr-HR" dirty="0"/>
              <a:t>mnoštvo </a:t>
            </a:r>
            <a:r>
              <a:rPr lang="hr-HR" dirty="0" smtClean="0"/>
              <a:t>sadržaja za učenje informatike na zabavan način sa mnogo kvizova.</a:t>
            </a:r>
            <a:endParaRPr lang="hr-HR" dirty="0"/>
          </a:p>
          <a:p>
            <a:r>
              <a:rPr lang="hr-HR" dirty="0" smtClean="0"/>
              <a:t>Dovoljno je upisati u mrežni preglednik:</a:t>
            </a:r>
          </a:p>
          <a:p>
            <a:r>
              <a:rPr lang="hr-HR" b="1" dirty="0" smtClean="0"/>
              <a:t>EDUTORIJ </a:t>
            </a:r>
            <a:r>
              <a:rPr lang="hr-HR" b="1" dirty="0"/>
              <a:t>mrežno </a:t>
            </a:r>
            <a:r>
              <a:rPr lang="hr-HR" b="1" dirty="0" smtClean="0"/>
              <a:t>povezivanje ili </a:t>
            </a:r>
          </a:p>
          <a:p>
            <a:r>
              <a:rPr lang="hr-HR" b="1" dirty="0" err="1"/>
              <a:t>e</a:t>
            </a:r>
            <a:r>
              <a:rPr lang="hr-HR" b="1" dirty="0" err="1" smtClean="0"/>
              <a:t>dutorij</a:t>
            </a:r>
            <a:r>
              <a:rPr lang="hr-HR" b="1" dirty="0" smtClean="0"/>
              <a:t>  informatika 6</a:t>
            </a:r>
          </a:p>
          <a:p>
            <a:r>
              <a:rPr lang="hr-HR" dirty="0" smtClean="0"/>
              <a:t>U </a:t>
            </a:r>
            <a:r>
              <a:rPr lang="hr-HR" dirty="0" err="1" smtClean="0"/>
              <a:t>Edutoriju</a:t>
            </a:r>
            <a:r>
              <a:rPr lang="hr-HR" dirty="0" smtClean="0"/>
              <a:t> pronađite sadržaje za učenje iz drugih nastavnih predmeta!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30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đanski">
  <a:themeElements>
    <a:clrScheme name="Građan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rađan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ađan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154</TotalTime>
  <Words>402</Words>
  <Application>Microsoft Office PowerPoint</Application>
  <PresentationFormat>Prikaz na zaslonu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Građanski</vt:lpstr>
      <vt:lpstr>2.1. Povezivanje računala i ostalih uređaja u računalne mreže</vt:lpstr>
      <vt:lpstr>Računalna mreža - Network</vt:lpstr>
      <vt:lpstr>Dijelovi mreže</vt:lpstr>
      <vt:lpstr>Vrste mreža prema veličini</vt:lpstr>
      <vt:lpstr>PowerPointova prezentacija</vt:lpstr>
      <vt:lpstr>Vrste mreža prema ulozi članova</vt:lpstr>
      <vt:lpstr>PowerPointova prezentacija</vt:lpstr>
      <vt:lpstr>Načini povezivanja računala s mrežom</vt:lpstr>
      <vt:lpstr>Nastavna sredstva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2.1. Povezivanje računala i ostalih uređaja u računalne mreže</dc:title>
  <dc:creator>vesna mikulic</dc:creator>
  <cp:lastModifiedBy>ADMIN</cp:lastModifiedBy>
  <cp:revision>24</cp:revision>
  <dcterms:created xsi:type="dcterms:W3CDTF">2018-09-18T07:23:56Z</dcterms:created>
  <dcterms:modified xsi:type="dcterms:W3CDTF">2021-04-07T10:58:59Z</dcterms:modified>
</cp:coreProperties>
</file>