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362D"/>
    <a:srgbClr val="FD971D"/>
    <a:srgbClr val="A31F26"/>
    <a:srgbClr val="E8B03E"/>
    <a:srgbClr val="DC9027"/>
    <a:srgbClr val="91BACF"/>
    <a:srgbClr val="F2653B"/>
    <a:srgbClr val="F8F8F8"/>
    <a:srgbClr val="005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91BA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AC7F-0D89-4EC3-8047-A0F615D1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9874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A31F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05BC-D050-4CE9-BE4E-D4127E3C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49549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C7362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pic>
        <p:nvPicPr>
          <p:cNvPr id="7" name="Picture 6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3B861150-7C06-4D22-B25D-38AC3F44C4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47" y="5999321"/>
            <a:ext cx="2023705" cy="463258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695C984F-E31D-4DEE-9345-C4405C27C5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886" y="775855"/>
            <a:ext cx="3896227" cy="27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7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FD4C8F5-09D9-4B02-9C79-D5D2B5D0EF86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64F162-42B2-461E-A49E-0D15DECF276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8CB76-5C0B-4B4A-9A53-53E8C7EE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D1EA-110B-46E9-BAA9-D88F82481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804C15-2671-4AE8-B951-F30EE4482E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2" name="Picture 11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A8621E29-BE6F-4011-B3F5-CE77DC0FB3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70724050-B31F-4140-8D4A-911609904E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2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058" y="1613039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1054D-D827-441C-A41C-C6D81CE9D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5486" y="1609864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64775F-413E-46CD-AFED-16288F6C6CD5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930ADA-BE8A-4F8C-9BED-29DB2E1EF69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6B90DB7-04E3-43D3-9352-1D52114D3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B712A94-7275-477E-AD40-60F082347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6" name="Picture 15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8241A478-3EC8-4F4F-83C7-B6FC14D4D2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2F2DF2E-A35F-41D7-BEB8-052D756B077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8E5A-D5D1-4AF8-8DF8-B258B082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365125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958DB6-8856-4FEF-B449-5324C42B7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93633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4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9F2B362-44CC-4A10-A1CB-8EB27FCA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99308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4EB2D8-8A76-4C70-ADE6-DB8FF5593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59808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90476A-A46F-4197-B31D-933E440EAF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84C14A20-D749-46B5-8E85-47946CE3DADC}"/>
              </a:ext>
            </a:extLst>
          </p:cNvPr>
          <p:cNvSpPr/>
          <p:nvPr userDrawn="1"/>
        </p:nvSpPr>
        <p:spPr>
          <a:xfrm>
            <a:off x="0" y="5469308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F773CEBF-7EFA-4F12-BAFB-48258ABE6B66}"/>
              </a:ext>
            </a:extLst>
          </p:cNvPr>
          <p:cNvSpPr/>
          <p:nvPr userDrawn="1"/>
        </p:nvSpPr>
        <p:spPr>
          <a:xfrm flipH="1" flipV="1">
            <a:off x="8055836" y="0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10" name="Graphic 9" descr="A lightbulb">
            <a:extLst>
              <a:ext uri="{FF2B5EF4-FFF2-40B4-BE49-F238E27FC236}">
                <a16:creationId xmlns:a16="http://schemas.microsoft.com/office/drawing/2014/main" id="{FE8F91C1-6ED1-4F43-993C-03D061C256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83435" y="3923229"/>
            <a:ext cx="2599346" cy="2599346"/>
          </a:xfrm>
          <a:prstGeom prst="rect">
            <a:avLst/>
          </a:prstGeom>
        </p:spPr>
      </p:pic>
      <p:pic>
        <p:nvPicPr>
          <p:cNvPr id="15" name="Graphic 14" descr="A flying paper airplane">
            <a:extLst>
              <a:ext uri="{FF2B5EF4-FFF2-40B4-BE49-F238E27FC236}">
                <a16:creationId xmlns:a16="http://schemas.microsoft.com/office/drawing/2014/main" id="{067144DD-24C9-40C9-B3A7-B429C6899F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599372" y="5486400"/>
            <a:ext cx="1705599" cy="1705599"/>
          </a:xfrm>
          <a:prstGeom prst="rect">
            <a:avLst/>
          </a:prstGeom>
        </p:spPr>
      </p:pic>
      <p:pic>
        <p:nvPicPr>
          <p:cNvPr id="17" name="Graphic 16" descr="A puzzle">
            <a:extLst>
              <a:ext uri="{FF2B5EF4-FFF2-40B4-BE49-F238E27FC236}">
                <a16:creationId xmlns:a16="http://schemas.microsoft.com/office/drawing/2014/main" id="{B47E1F10-AD2A-4DDF-A1D3-23F4D7E4591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841505" y="-164500"/>
            <a:ext cx="1463466" cy="1463466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B6B8430-5F5F-4D1C-BD41-63D6126455E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16" y="6334470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5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01F7D9-1E6D-443B-BBAD-74829EF9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B2224-4F6D-4F6F-9619-56901EC08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0418D-CC3F-4380-A5BA-1B710A44E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F35C4-785B-4E8F-B967-73CDC8F2C47E}" type="datetimeFigureOut">
              <a:rPr lang="hr-HR" smtClean="0"/>
              <a:t>2.8.2021.</a:t>
            </a:fld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8E6D-3E49-45A1-B939-5076E43C4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FAD8A-BC21-408C-B98C-83E76FF6B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286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7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C88B-6EA3-40F9-85F1-466062562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Operativni sustav Windows 10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8257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5960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Operativni sustav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FA3E-6693-4C59-B556-C049C62E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8"/>
            <a:ext cx="10515600" cy="2345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/>
              <a:t>Operativni sustav </a:t>
            </a:r>
            <a:r>
              <a:rPr lang="hr-HR" dirty="0" smtClean="0"/>
              <a:t>je program u računalu koji povezuje sve dijelove računala u jednu cjelinu, omogućuje uporabu raznih programa i sadržaja, komunikaciju korisnika i računala. </a:t>
            </a:r>
          </a:p>
          <a:p>
            <a:pPr marL="0" indent="0">
              <a:buNone/>
            </a:pPr>
            <a:r>
              <a:rPr lang="hr-HR" dirty="0" smtClean="0"/>
              <a:t>Bez operativnog sustava računalo bi bilo beskorisno i ne bi moglo raditi.</a:t>
            </a:r>
          </a:p>
          <a:p>
            <a:pPr marL="0" indent="0">
              <a:buNone/>
            </a:pPr>
            <a:r>
              <a:rPr lang="hr-HR" dirty="0" smtClean="0"/>
              <a:t>Najpoznatiji operativni sustavi za računala su </a:t>
            </a:r>
            <a:r>
              <a:rPr lang="hr-HR" b="1" i="1" dirty="0" smtClean="0"/>
              <a:t>Windows, Mac OS i Linux</a:t>
            </a:r>
            <a:r>
              <a:rPr lang="hr-HR" b="1" dirty="0" smtClean="0"/>
              <a:t>.</a:t>
            </a:r>
            <a:r>
              <a:rPr lang="hr-HR" b="1" dirty="0" smtClean="0"/>
              <a:t> </a:t>
            </a:r>
            <a:endParaRPr lang="hr-HR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155" y="3958045"/>
            <a:ext cx="4019687" cy="20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0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04694A-DF52-4881-888D-FFB9269A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Mobilni operativni sustavi</a:t>
            </a:r>
            <a:endParaRPr lang="hr-HR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508984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Mobilni se uređaji također koriste operativnim sustavima koji su posebno za njih namijenjeni i prilagođeni.</a:t>
            </a:r>
          </a:p>
          <a:p>
            <a:pPr marL="0" indent="0">
              <a:buNone/>
            </a:pPr>
            <a:r>
              <a:rPr lang="hr-HR" dirty="0" smtClean="0"/>
              <a:t>Najpoznatiji mobilni operativni sustavi su </a:t>
            </a:r>
            <a:r>
              <a:rPr lang="hr-HR" b="1" i="1" dirty="0" smtClean="0"/>
              <a:t>Android, iOS i Windows. </a:t>
            </a:r>
            <a:endParaRPr lang="hr-HR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162" y="3880485"/>
            <a:ext cx="4216989" cy="148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66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r-HR" dirty="0" smtClean="0"/>
              <a:t>Komercijalni operativni sustavi:</a:t>
            </a:r>
          </a:p>
          <a:p>
            <a:pPr marL="0" indent="0" algn="just">
              <a:buNone/>
            </a:pPr>
            <a:r>
              <a:rPr lang="hr-HR" dirty="0" smtClean="0"/>
              <a:t> </a:t>
            </a:r>
          </a:p>
          <a:p>
            <a:pPr algn="just"/>
            <a:r>
              <a:rPr lang="hr-HR" dirty="0" smtClean="0"/>
              <a:t>plaćeni </a:t>
            </a:r>
          </a:p>
          <a:p>
            <a:pPr algn="just"/>
            <a:r>
              <a:rPr lang="hr-HR" dirty="0"/>
              <a:t>z</a:t>
            </a:r>
            <a:r>
              <a:rPr lang="hr-HR" dirty="0" smtClean="0"/>
              <a:t>atvoreni operativni sustavi</a:t>
            </a:r>
          </a:p>
          <a:p>
            <a:pPr algn="just"/>
            <a:r>
              <a:rPr lang="hr-HR" dirty="0"/>
              <a:t>k</a:t>
            </a:r>
            <a:r>
              <a:rPr lang="hr-HR" dirty="0" smtClean="0"/>
              <a:t>orisnici ne mogu mijenjati programski kod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r-HR" dirty="0" smtClean="0"/>
              <a:t>Besplatni operativni sustavi:</a:t>
            </a:r>
          </a:p>
          <a:p>
            <a:pPr marL="0" indent="0" algn="just">
              <a:buNone/>
            </a:pPr>
            <a:endParaRPr lang="hr-HR" dirty="0" smtClean="0"/>
          </a:p>
          <a:p>
            <a:pPr algn="just"/>
            <a:r>
              <a:rPr lang="hr-HR" dirty="0" smtClean="0"/>
              <a:t>često i otvoreni operativni sustavi</a:t>
            </a:r>
          </a:p>
          <a:p>
            <a:pPr algn="just"/>
            <a:r>
              <a:rPr lang="hr-HR" dirty="0" smtClean="0"/>
              <a:t>napredni korisnici mogu vidjeti njihov programski kod, uređivati i dograđivati</a:t>
            </a: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Podjela operativnih sustava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11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Operativni sustav Windows 10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459376" y="1583645"/>
            <a:ext cx="4622075" cy="42946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/>
              <a:t>Grafičko sučelje prikazano je na slici i sastoji se od: </a:t>
            </a:r>
          </a:p>
          <a:p>
            <a:r>
              <a:rPr lang="hr-HR" b="1" dirty="0" smtClean="0"/>
              <a:t>radne površine</a:t>
            </a:r>
          </a:p>
          <a:p>
            <a:r>
              <a:rPr lang="hr-HR" b="1" dirty="0"/>
              <a:t>i</a:t>
            </a:r>
            <a:r>
              <a:rPr lang="hr-HR" b="1" dirty="0" smtClean="0"/>
              <a:t>kona</a:t>
            </a:r>
          </a:p>
          <a:p>
            <a:r>
              <a:rPr lang="hr-HR" b="1" dirty="0" smtClean="0"/>
              <a:t>programske trake</a:t>
            </a:r>
          </a:p>
          <a:p>
            <a:r>
              <a:rPr lang="hr-HR" b="1" dirty="0"/>
              <a:t>g</a:t>
            </a:r>
            <a:r>
              <a:rPr lang="hr-HR" b="1" dirty="0" smtClean="0"/>
              <a:t>umba Start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Korisnici izgled grafičkog sučelja mogu samostalno uređivati i mijenjati. </a:t>
            </a:r>
            <a:endParaRPr lang="hr-HR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358" y="1385440"/>
            <a:ext cx="6509659" cy="489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6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Primjenski programi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Uz operativni sustav, u računalo je moguće ugraditi i druge programe koji su namijenjeni posebnim aktivnostima. Nazivaju se </a:t>
            </a:r>
            <a:r>
              <a:rPr lang="hr-HR" b="1" dirty="0" smtClean="0"/>
              <a:t>primjenski programi</a:t>
            </a:r>
            <a:r>
              <a:rPr lang="hr-HR" dirty="0" smtClean="0"/>
              <a:t>. </a:t>
            </a:r>
          </a:p>
          <a:p>
            <a:pPr marL="0" indent="0">
              <a:buNone/>
            </a:pPr>
            <a:r>
              <a:rPr lang="hr-HR" dirty="0" smtClean="0"/>
              <a:t>Omogućuju obavljanje specifičnih zadataka kao što su </a:t>
            </a:r>
            <a:r>
              <a:rPr lang="hr-HR" i="1" dirty="0" smtClean="0"/>
              <a:t>pisanje, crtanje, pretraživanje interneta, izrada prezentacija, igranje igara, ….</a:t>
            </a:r>
            <a:endParaRPr lang="hr-HR" dirty="0"/>
          </a:p>
        </p:txBody>
      </p:sp>
      <p:grpSp>
        <p:nvGrpSpPr>
          <p:cNvPr id="7" name="Grupa 6"/>
          <p:cNvGrpSpPr/>
          <p:nvPr/>
        </p:nvGrpSpPr>
        <p:grpSpPr>
          <a:xfrm>
            <a:off x="3916059" y="4188941"/>
            <a:ext cx="4977559" cy="1517849"/>
            <a:chOff x="3916059" y="4188941"/>
            <a:chExt cx="4977559" cy="1517849"/>
          </a:xfrm>
        </p:grpSpPr>
        <p:pic>
          <p:nvPicPr>
            <p:cNvPr id="4" name="Slika 3">
              <a:extLst>
                <a:ext uri="{FF2B5EF4-FFF2-40B4-BE49-F238E27FC236}">
                  <a16:creationId xmlns:a16="http://schemas.microsoft.com/office/drawing/2014/main" id="{A3FA7BBB-4207-4427-A502-00A418E1F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16059" y="4188941"/>
              <a:ext cx="1285875" cy="1285875"/>
            </a:xfrm>
            <a:prstGeom prst="rect">
              <a:avLst/>
            </a:prstGeom>
          </p:spPr>
        </p:pic>
        <p:pic>
          <p:nvPicPr>
            <p:cNvPr id="5" name="Slika 4">
              <a:extLst>
                <a:ext uri="{FF2B5EF4-FFF2-40B4-BE49-F238E27FC236}">
                  <a16:creationId xmlns:a16="http://schemas.microsoft.com/office/drawing/2014/main" id="{25EDD416-65C7-42E3-8A14-07969BEF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45765" y="4188941"/>
              <a:ext cx="1346367" cy="1346367"/>
            </a:xfrm>
            <a:prstGeom prst="rect">
              <a:avLst/>
            </a:prstGeom>
          </p:spPr>
        </p:pic>
        <p:pic>
          <p:nvPicPr>
            <p:cNvPr id="6" name="Picture 2" descr="Slikovni rezultat za power point">
              <a:extLst>
                <a:ext uri="{FF2B5EF4-FFF2-40B4-BE49-F238E27FC236}">
                  <a16:creationId xmlns:a16="http://schemas.microsoft.com/office/drawing/2014/main" id="{68D1C223-C137-4831-8C57-3B5E46907E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8011" y="4188941"/>
              <a:ext cx="1545607" cy="15178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2406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Primjenski programi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3010765"/>
            <a:ext cx="10515600" cy="1639612"/>
          </a:xfrm>
        </p:spPr>
        <p:txBody>
          <a:bodyPr/>
          <a:lstStyle/>
          <a:p>
            <a:pPr marL="0" indent="0">
              <a:buNone/>
            </a:pPr>
            <a:r>
              <a:rPr lang="hr-HR" b="1" dirty="0" smtClean="0"/>
              <a:t>INSTALACIJA</a:t>
            </a:r>
            <a:r>
              <a:rPr lang="hr-HR" dirty="0" smtClean="0"/>
              <a:t> – postupak ugradnje programa u računalo.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 smtClean="0"/>
              <a:t>DEINSTALACIJA</a:t>
            </a:r>
            <a:r>
              <a:rPr lang="hr-HR" dirty="0" smtClean="0"/>
              <a:t> – postupak uklanjanja programa s računala.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351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Gumbi za kontrolu prozora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279" y="1871934"/>
            <a:ext cx="3771900" cy="3819525"/>
          </a:xfrm>
          <a:prstGeom prst="rect">
            <a:avLst/>
          </a:prstGeom>
        </p:spPr>
      </p:pic>
      <p:sp>
        <p:nvSpPr>
          <p:cNvPr id="5" name="Rezervirano mjesto sadržaja 2"/>
          <p:cNvSpPr>
            <a:spLocks noGrp="1"/>
          </p:cNvSpPr>
          <p:nvPr>
            <p:ph idx="1"/>
          </p:nvPr>
        </p:nvSpPr>
        <p:spPr>
          <a:xfrm>
            <a:off x="6435633" y="1870349"/>
            <a:ext cx="5018313" cy="382111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r-HR" b="1" dirty="0" smtClean="0"/>
              <a:t>MINIMIZIRANJE PROZORA</a:t>
            </a:r>
            <a:r>
              <a:rPr lang="hr-HR" dirty="0" smtClean="0"/>
              <a:t> – prozor nestaje sa zaslona i pojavljuje se na Programskoj traci. </a:t>
            </a:r>
          </a:p>
          <a:p>
            <a:pPr marL="0" indent="0" algn="just">
              <a:buNone/>
            </a:pPr>
            <a:endParaRPr lang="hr-HR" dirty="0"/>
          </a:p>
          <a:p>
            <a:pPr marL="0" indent="0" algn="just">
              <a:buNone/>
            </a:pPr>
            <a:r>
              <a:rPr lang="hr-HR" b="1" dirty="0" smtClean="0"/>
              <a:t>SMANJIVANJE /POVEĆAVANJE VELIČINE PROZORA</a:t>
            </a:r>
            <a:r>
              <a:rPr lang="hr-HR" dirty="0" smtClean="0"/>
              <a:t> – mijenja se veličina prozora.</a:t>
            </a:r>
          </a:p>
          <a:p>
            <a:pPr marL="0" indent="0" algn="just">
              <a:buNone/>
            </a:pPr>
            <a:endParaRPr lang="hr-HR" dirty="0"/>
          </a:p>
          <a:p>
            <a:pPr marL="0" indent="0" algn="just">
              <a:buNone/>
            </a:pPr>
            <a:r>
              <a:rPr lang="hr-HR" b="1" dirty="0" smtClean="0"/>
              <a:t>ZATVARANJE PROGRAMA</a:t>
            </a:r>
            <a:r>
              <a:rPr lang="hr-HR" dirty="0" smtClean="0"/>
              <a:t> – program se zatvara.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9625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Izbornik Start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212" y="1472156"/>
            <a:ext cx="7219950" cy="4410075"/>
          </a:xfrm>
          <a:prstGeom prst="rect">
            <a:avLst/>
          </a:prstGeom>
        </p:spPr>
      </p:pic>
      <p:sp>
        <p:nvSpPr>
          <p:cNvPr id="5" name="Rezervirano mjesto sadržaja 2"/>
          <p:cNvSpPr>
            <a:spLocks noGrp="1"/>
          </p:cNvSpPr>
          <p:nvPr>
            <p:ph idx="1"/>
          </p:nvPr>
        </p:nvSpPr>
        <p:spPr>
          <a:xfrm>
            <a:off x="130629" y="1766639"/>
            <a:ext cx="4284618" cy="38211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 smtClean="0"/>
              <a:t>Popis svih primjenskih programa instaliranih na računalu prikazuje se u izborniku Start.</a:t>
            </a:r>
          </a:p>
          <a:p>
            <a:pPr marL="0" indent="0" algn="just">
              <a:buNone/>
            </a:pPr>
            <a:endParaRPr lang="hr-HR" dirty="0" smtClean="0"/>
          </a:p>
          <a:p>
            <a:pPr marL="0" indent="0" algn="just">
              <a:buNone/>
            </a:pPr>
            <a:r>
              <a:rPr lang="hr-HR" dirty="0" smtClean="0"/>
              <a:t>Otvara se klikom miša na gumb Start, koji se nalazi u donjem lijevom kutu programske trake.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34676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292</Words>
  <Application>Microsoft Office PowerPoint</Application>
  <PresentationFormat>Široki zaslon</PresentationFormat>
  <Paragraphs>43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Operativni sustav Windows 10</vt:lpstr>
      <vt:lpstr>Operativni sustav</vt:lpstr>
      <vt:lpstr>Mobilni operativni sustavi</vt:lpstr>
      <vt:lpstr>Podjela operativnih sustava</vt:lpstr>
      <vt:lpstr>Operativni sustav Windows 10</vt:lpstr>
      <vt:lpstr>Primjenski programi</vt:lpstr>
      <vt:lpstr>Primjenski programi</vt:lpstr>
      <vt:lpstr>Gumbi za kontrolu prozora</vt:lpstr>
      <vt:lpstr>Izbornik Start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Željka Knezović</dc:creator>
  <cp:lastModifiedBy>Admin</cp:lastModifiedBy>
  <cp:revision>13</cp:revision>
  <dcterms:created xsi:type="dcterms:W3CDTF">2021-04-08T02:08:44Z</dcterms:created>
  <dcterms:modified xsi:type="dcterms:W3CDTF">2021-08-02T11:17:06Z</dcterms:modified>
</cp:coreProperties>
</file>