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62" r:id="rId14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362D"/>
    <a:srgbClr val="FD971D"/>
    <a:srgbClr val="A31F26"/>
    <a:srgbClr val="E8B03E"/>
    <a:srgbClr val="DC9027"/>
    <a:srgbClr val="91BACF"/>
    <a:srgbClr val="F2653B"/>
    <a:srgbClr val="F8F8F8"/>
    <a:srgbClr val="005E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10.svg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91BA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9AC7F-0D89-4EC3-8047-A0F615D177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569874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 b="1">
                <a:solidFill>
                  <a:srgbClr val="A31F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B005BC-D050-4CE9-BE4E-D4127E3C06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049549"/>
            <a:ext cx="9144000" cy="1655762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rgbClr val="C7362D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hr-HR" dirty="0"/>
          </a:p>
        </p:txBody>
      </p:sp>
      <p:pic>
        <p:nvPicPr>
          <p:cNvPr id="7" name="Picture 6" descr="White text on a black background&#10;&#10;Description automatically generated">
            <a:extLst>
              <a:ext uri="{FF2B5EF4-FFF2-40B4-BE49-F238E27FC236}">
                <a16:creationId xmlns:a16="http://schemas.microsoft.com/office/drawing/2014/main" id="{3B861150-7C06-4D22-B25D-38AC3F44C4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4147" y="5999321"/>
            <a:ext cx="2023705" cy="463258"/>
          </a:xfrm>
          <a:prstGeom prst="rect">
            <a:avLst/>
          </a:prstGeom>
        </p:spPr>
      </p:pic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695C984F-E31D-4DEE-9345-C4405C27C54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886" y="775855"/>
            <a:ext cx="3896227" cy="273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973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FD4C8F5-09D9-4B02-9C79-D5D2B5D0EF86}"/>
              </a:ext>
            </a:extLst>
          </p:cNvPr>
          <p:cNvSpPr/>
          <p:nvPr userDrawn="1"/>
        </p:nvSpPr>
        <p:spPr>
          <a:xfrm>
            <a:off x="0" y="6298250"/>
            <a:ext cx="12192000" cy="568295"/>
          </a:xfrm>
          <a:prstGeom prst="rect">
            <a:avLst/>
          </a:prstGeom>
          <a:solidFill>
            <a:srgbClr val="91BA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964F162-42B2-461E-A49E-0D15DECF276E}"/>
              </a:ext>
            </a:extLst>
          </p:cNvPr>
          <p:cNvSpPr/>
          <p:nvPr userDrawn="1"/>
        </p:nvSpPr>
        <p:spPr>
          <a:xfrm>
            <a:off x="0" y="1"/>
            <a:ext cx="12192000" cy="1333144"/>
          </a:xfrm>
          <a:prstGeom prst="rect">
            <a:avLst/>
          </a:prstGeom>
          <a:solidFill>
            <a:srgbClr val="91BA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08CB76-5C0B-4B4A-9A53-53E8C7EEC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94348"/>
            <a:ext cx="10515600" cy="968019"/>
          </a:xfrm>
        </p:spPr>
        <p:txBody>
          <a:bodyPr/>
          <a:lstStyle>
            <a:lvl1pPr algn="ctr">
              <a:defRPr b="1">
                <a:solidFill>
                  <a:srgbClr val="A31F26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54D1EA-110B-46E9-BAA9-D88F82481B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13039"/>
            <a:ext cx="10515600" cy="4351338"/>
          </a:xfrm>
        </p:spPr>
        <p:txBody>
          <a:bodyPr/>
          <a:lstStyle>
            <a:lvl1pPr>
              <a:defRPr>
                <a:solidFill>
                  <a:srgbClr val="005E6A"/>
                </a:solidFill>
              </a:defRPr>
            </a:lvl1pPr>
            <a:lvl2pPr>
              <a:defRPr>
                <a:solidFill>
                  <a:srgbClr val="005E6A"/>
                </a:solidFill>
              </a:defRPr>
            </a:lvl2pPr>
            <a:lvl3pPr>
              <a:defRPr>
                <a:solidFill>
                  <a:srgbClr val="005E6A"/>
                </a:solidFill>
              </a:defRPr>
            </a:lvl3pPr>
            <a:lvl4pPr>
              <a:defRPr>
                <a:solidFill>
                  <a:srgbClr val="005E6A"/>
                </a:solidFill>
              </a:defRPr>
            </a:lvl4pPr>
            <a:lvl5pPr>
              <a:defRPr>
                <a:solidFill>
                  <a:srgbClr val="005E6A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804C15-2671-4AE8-B951-F30EE4482E2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4331" y="327089"/>
            <a:ext cx="738874" cy="702536"/>
          </a:xfrm>
          <a:prstGeom prst="rect">
            <a:avLst/>
          </a:prstGeom>
        </p:spPr>
      </p:pic>
      <p:pic>
        <p:nvPicPr>
          <p:cNvPr id="12" name="Picture 11" descr="A picture containing text, vector graphics, clipart&#10;&#10;Description automatically generated">
            <a:extLst>
              <a:ext uri="{FF2B5EF4-FFF2-40B4-BE49-F238E27FC236}">
                <a16:creationId xmlns:a16="http://schemas.microsoft.com/office/drawing/2014/main" id="{A8621E29-BE6F-4011-B3F5-CE77DC0FB32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754" y="209085"/>
            <a:ext cx="953282" cy="953282"/>
          </a:xfrm>
          <a:prstGeom prst="rect">
            <a:avLst/>
          </a:prstGeom>
        </p:spPr>
      </p:pic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70724050-B31F-4140-8D4A-911609904ED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1136" y="6404488"/>
            <a:ext cx="1491044" cy="35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029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54B922-6A14-4BA9-BA65-3B4BD9B843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058" y="1613039"/>
            <a:ext cx="5181600" cy="4351338"/>
          </a:xfrm>
        </p:spPr>
        <p:txBody>
          <a:bodyPr/>
          <a:lstStyle>
            <a:lvl1pPr>
              <a:defRPr>
                <a:solidFill>
                  <a:srgbClr val="005E6A"/>
                </a:solidFill>
              </a:defRPr>
            </a:lvl1pPr>
            <a:lvl2pPr>
              <a:defRPr>
                <a:solidFill>
                  <a:srgbClr val="005E6A"/>
                </a:solidFill>
              </a:defRPr>
            </a:lvl2pPr>
            <a:lvl3pPr>
              <a:defRPr>
                <a:solidFill>
                  <a:srgbClr val="005E6A"/>
                </a:solidFill>
              </a:defRPr>
            </a:lvl3pPr>
            <a:lvl4pPr>
              <a:defRPr>
                <a:solidFill>
                  <a:srgbClr val="005E6A"/>
                </a:solidFill>
              </a:defRPr>
            </a:lvl4pPr>
            <a:lvl5pPr>
              <a:defRPr>
                <a:solidFill>
                  <a:srgbClr val="005E6A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51054D-D827-441C-A41C-C6D81CE9D5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05486" y="1609864"/>
            <a:ext cx="5181600" cy="4351338"/>
          </a:xfrm>
        </p:spPr>
        <p:txBody>
          <a:bodyPr/>
          <a:lstStyle>
            <a:lvl1pPr>
              <a:defRPr>
                <a:solidFill>
                  <a:srgbClr val="005E6A"/>
                </a:solidFill>
              </a:defRPr>
            </a:lvl1pPr>
            <a:lvl2pPr>
              <a:defRPr>
                <a:solidFill>
                  <a:srgbClr val="005E6A"/>
                </a:solidFill>
              </a:defRPr>
            </a:lvl2pPr>
            <a:lvl3pPr>
              <a:defRPr>
                <a:solidFill>
                  <a:srgbClr val="005E6A"/>
                </a:solidFill>
              </a:defRPr>
            </a:lvl3pPr>
            <a:lvl4pPr>
              <a:defRPr>
                <a:solidFill>
                  <a:srgbClr val="005E6A"/>
                </a:solidFill>
              </a:defRPr>
            </a:lvl4pPr>
            <a:lvl5pPr>
              <a:defRPr>
                <a:solidFill>
                  <a:srgbClr val="005E6A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64775F-413E-46CD-AFED-16288F6C6CD5}"/>
              </a:ext>
            </a:extLst>
          </p:cNvPr>
          <p:cNvSpPr/>
          <p:nvPr userDrawn="1"/>
        </p:nvSpPr>
        <p:spPr>
          <a:xfrm>
            <a:off x="0" y="6298250"/>
            <a:ext cx="12192000" cy="568295"/>
          </a:xfrm>
          <a:prstGeom prst="rect">
            <a:avLst/>
          </a:prstGeom>
          <a:solidFill>
            <a:srgbClr val="91BA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5930ADA-BE8A-4F8C-9BED-29DB2E1EF69E}"/>
              </a:ext>
            </a:extLst>
          </p:cNvPr>
          <p:cNvSpPr/>
          <p:nvPr userDrawn="1"/>
        </p:nvSpPr>
        <p:spPr>
          <a:xfrm>
            <a:off x="0" y="1"/>
            <a:ext cx="12192000" cy="1333144"/>
          </a:xfrm>
          <a:prstGeom prst="rect">
            <a:avLst/>
          </a:prstGeom>
          <a:solidFill>
            <a:srgbClr val="91BA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6B90DB7-04E3-43D3-9352-1D52114D3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94348"/>
            <a:ext cx="10515600" cy="968019"/>
          </a:xfrm>
        </p:spPr>
        <p:txBody>
          <a:bodyPr/>
          <a:lstStyle>
            <a:lvl1pPr algn="ctr">
              <a:defRPr b="1">
                <a:solidFill>
                  <a:srgbClr val="A31F26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B712A94-7275-477E-AD40-60F082347E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4331" y="327089"/>
            <a:ext cx="738874" cy="702536"/>
          </a:xfrm>
          <a:prstGeom prst="rect">
            <a:avLst/>
          </a:prstGeom>
        </p:spPr>
      </p:pic>
      <p:pic>
        <p:nvPicPr>
          <p:cNvPr id="16" name="Picture 15" descr="A picture containing text, vector graphics, clipart&#10;&#10;Description automatically generated">
            <a:extLst>
              <a:ext uri="{FF2B5EF4-FFF2-40B4-BE49-F238E27FC236}">
                <a16:creationId xmlns:a16="http://schemas.microsoft.com/office/drawing/2014/main" id="{8241A478-3EC8-4F4F-83C7-B6FC14D4D2D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754" y="209085"/>
            <a:ext cx="953282" cy="953282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22F2DF2E-A35F-41D7-BEB8-052D756B077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1136" y="6404488"/>
            <a:ext cx="1491044" cy="35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673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88E5A-D5D1-4AF8-8DF8-B258B082F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839" y="365125"/>
            <a:ext cx="5489961" cy="1325563"/>
          </a:xfrm>
        </p:spPr>
        <p:txBody>
          <a:bodyPr>
            <a:normAutofit/>
          </a:bodyPr>
          <a:lstStyle>
            <a:lvl1pPr>
              <a:defRPr sz="4400" b="1">
                <a:solidFill>
                  <a:srgbClr val="A31F26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54B922-6A14-4BA9-BA65-3B4BD9B843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9839" y="1825625"/>
            <a:ext cx="5489961" cy="4667250"/>
          </a:xfrm>
        </p:spPr>
        <p:txBody>
          <a:bodyPr/>
          <a:lstStyle>
            <a:lvl1pPr>
              <a:defRPr>
                <a:solidFill>
                  <a:srgbClr val="005E6A"/>
                </a:solidFill>
              </a:defRPr>
            </a:lvl1pPr>
            <a:lvl2pPr>
              <a:defRPr>
                <a:solidFill>
                  <a:srgbClr val="005E6A"/>
                </a:solidFill>
              </a:defRPr>
            </a:lvl2pPr>
            <a:lvl3pPr>
              <a:defRPr>
                <a:solidFill>
                  <a:srgbClr val="005E6A"/>
                </a:solidFill>
              </a:defRPr>
            </a:lvl3pPr>
            <a:lvl4pPr>
              <a:defRPr>
                <a:solidFill>
                  <a:srgbClr val="005E6A"/>
                </a:solidFill>
              </a:defRPr>
            </a:lvl4pPr>
            <a:lvl5pPr>
              <a:defRPr>
                <a:solidFill>
                  <a:srgbClr val="005E6A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958DB6-8856-4FEF-B449-5324C42B77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93633" y="0"/>
            <a:ext cx="55983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144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29F2B362-44CC-4A10-A1CB-8EB27FCAF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399308"/>
            <a:ext cx="5489961" cy="1325563"/>
          </a:xfrm>
        </p:spPr>
        <p:txBody>
          <a:bodyPr>
            <a:normAutofit/>
          </a:bodyPr>
          <a:lstStyle>
            <a:lvl1pPr>
              <a:defRPr sz="4400" b="1">
                <a:solidFill>
                  <a:srgbClr val="A31F26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24EB2D8-8A76-4C70-ADE6-DB8FF5593C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0" y="1859808"/>
            <a:ext cx="5489961" cy="4667250"/>
          </a:xfrm>
        </p:spPr>
        <p:txBody>
          <a:bodyPr/>
          <a:lstStyle>
            <a:lvl1pPr>
              <a:defRPr>
                <a:solidFill>
                  <a:srgbClr val="005E6A"/>
                </a:solidFill>
              </a:defRPr>
            </a:lvl1pPr>
            <a:lvl2pPr>
              <a:defRPr>
                <a:solidFill>
                  <a:srgbClr val="005E6A"/>
                </a:solidFill>
              </a:defRPr>
            </a:lvl2pPr>
            <a:lvl3pPr>
              <a:defRPr>
                <a:solidFill>
                  <a:srgbClr val="005E6A"/>
                </a:solidFill>
              </a:defRPr>
            </a:lvl3pPr>
            <a:lvl4pPr>
              <a:defRPr>
                <a:solidFill>
                  <a:srgbClr val="005E6A"/>
                </a:solidFill>
              </a:defRPr>
            </a:lvl4pPr>
            <a:lvl5pPr>
              <a:defRPr>
                <a:solidFill>
                  <a:srgbClr val="005E6A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90476A-A46F-4197-B31D-933E440EAF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55983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045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>
            <a:extLst>
              <a:ext uri="{FF2B5EF4-FFF2-40B4-BE49-F238E27FC236}">
                <a16:creationId xmlns:a16="http://schemas.microsoft.com/office/drawing/2014/main" id="{84C14A20-D749-46B5-8E85-47946CE3DADC}"/>
              </a:ext>
            </a:extLst>
          </p:cNvPr>
          <p:cNvSpPr/>
          <p:nvPr userDrawn="1"/>
        </p:nvSpPr>
        <p:spPr>
          <a:xfrm>
            <a:off x="0" y="5469308"/>
            <a:ext cx="4136164" cy="1388692"/>
          </a:xfrm>
          <a:prstGeom prst="rtTriangle">
            <a:avLst/>
          </a:prstGeom>
          <a:solidFill>
            <a:srgbClr val="91BA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F773CEBF-7EFA-4F12-BAFB-48258ABE6B66}"/>
              </a:ext>
            </a:extLst>
          </p:cNvPr>
          <p:cNvSpPr/>
          <p:nvPr userDrawn="1"/>
        </p:nvSpPr>
        <p:spPr>
          <a:xfrm flipH="1" flipV="1">
            <a:off x="8055836" y="0"/>
            <a:ext cx="4136164" cy="1388692"/>
          </a:xfrm>
          <a:prstGeom prst="rtTriangle">
            <a:avLst/>
          </a:prstGeom>
          <a:solidFill>
            <a:srgbClr val="91BA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pic>
        <p:nvPicPr>
          <p:cNvPr id="10" name="Graphic 9" descr="A lightbulb">
            <a:extLst>
              <a:ext uri="{FF2B5EF4-FFF2-40B4-BE49-F238E27FC236}">
                <a16:creationId xmlns:a16="http://schemas.microsoft.com/office/drawing/2014/main" id="{FE8F91C1-6ED1-4F43-993C-03D061C256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-283435" y="3923229"/>
            <a:ext cx="2599346" cy="2599346"/>
          </a:xfrm>
          <a:prstGeom prst="rect">
            <a:avLst/>
          </a:prstGeom>
        </p:spPr>
      </p:pic>
      <p:pic>
        <p:nvPicPr>
          <p:cNvPr id="15" name="Graphic 14" descr="A flying paper airplane">
            <a:extLst>
              <a:ext uri="{FF2B5EF4-FFF2-40B4-BE49-F238E27FC236}">
                <a16:creationId xmlns:a16="http://schemas.microsoft.com/office/drawing/2014/main" id="{067144DD-24C9-40C9-B3A7-B429C6899FC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flipH="1">
            <a:off x="10599372" y="5486400"/>
            <a:ext cx="1705599" cy="1705599"/>
          </a:xfrm>
          <a:prstGeom prst="rect">
            <a:avLst/>
          </a:prstGeom>
        </p:spPr>
      </p:pic>
      <p:pic>
        <p:nvPicPr>
          <p:cNvPr id="17" name="Graphic 16" descr="A puzzle">
            <a:extLst>
              <a:ext uri="{FF2B5EF4-FFF2-40B4-BE49-F238E27FC236}">
                <a16:creationId xmlns:a16="http://schemas.microsoft.com/office/drawing/2014/main" id="{B47E1F10-AD2A-4DDF-A1D3-23F4D7E4591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 flipH="1">
            <a:off x="10841505" y="-164500"/>
            <a:ext cx="1463466" cy="1463466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1B6B8430-5F5F-4D1C-BD41-63D6126455E7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16" y="6334470"/>
            <a:ext cx="1491044" cy="35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156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701F7D9-1E6D-443B-BBAD-74829EF9F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1B2224-4F6D-4F6F-9619-56901EC080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C0418D-CC3F-4380-A5BA-1B710A44ED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7F35C4-785B-4E8F-B967-73CDC8F2C47E}" type="datetimeFigureOut">
              <a:rPr lang="hr-HR" smtClean="0"/>
              <a:t>6.3.2025.</a:t>
            </a:fld>
            <a:endParaRPr lang="hr-H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718E6D-3E49-45A1-B939-5076E43C4A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7FAD8A-BC21-408C-B98C-83E76FF6B9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738CCF-E6C8-42FE-A8AF-DA9F41004FEB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72866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6" r:id="rId4"/>
    <p:sldLayoutId id="2147483657" r:id="rId5"/>
    <p:sldLayoutId id="2147483655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EC88B-6EA3-40F9-85F1-466062562B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075610"/>
            <a:ext cx="9144000" cy="881863"/>
          </a:xfrm>
        </p:spPr>
        <p:txBody>
          <a:bodyPr/>
          <a:lstStyle/>
          <a:p>
            <a:r>
              <a:rPr lang="hr-HR" dirty="0" smtClean="0"/>
              <a:t>Bojanje 3D – umjetnički alati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682574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2D oblici i naljepnice</a:t>
            </a:r>
            <a:endParaRPr lang="hr-HR" dirty="0"/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52A2E747-0603-4C0D-B339-4619EDDF4E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6630" t="7831" b="54913"/>
          <a:stretch/>
        </p:blipFill>
        <p:spPr>
          <a:xfrm>
            <a:off x="640488" y="1709072"/>
            <a:ext cx="2629950" cy="4122339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93B6AD2F-A37B-40BD-AC7C-A6DD0C145DE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6284" t="8073" b="32844"/>
          <a:stretch/>
        </p:blipFill>
        <p:spPr>
          <a:xfrm>
            <a:off x="9573235" y="1709072"/>
            <a:ext cx="1780564" cy="4314442"/>
          </a:xfrm>
          <a:prstGeom prst="rect">
            <a:avLst/>
          </a:prstGeom>
        </p:spPr>
      </p:pic>
      <p:sp>
        <p:nvSpPr>
          <p:cNvPr id="6" name="Rezervirano mjesto sadržaja 2"/>
          <p:cNvSpPr txBox="1">
            <a:spLocks/>
          </p:cNvSpPr>
          <p:nvPr/>
        </p:nvSpPr>
        <p:spPr>
          <a:xfrm>
            <a:off x="4123860" y="3237812"/>
            <a:ext cx="4987836" cy="18436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5E6A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5E6A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5E6A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5E6A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5E6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sz="2600" dirty="0" smtClean="0"/>
              <a:t>odabir </a:t>
            </a:r>
            <a:r>
              <a:rPr lang="hr-HR" sz="2600" b="1" dirty="0" smtClean="0"/>
              <a:t>2D</a:t>
            </a:r>
            <a:r>
              <a:rPr lang="hr-HR" sz="2600" dirty="0" smtClean="0"/>
              <a:t> </a:t>
            </a:r>
            <a:r>
              <a:rPr lang="hr-HR" sz="2600" b="1" dirty="0" smtClean="0"/>
              <a:t>oblika</a:t>
            </a:r>
            <a:r>
              <a:rPr lang="hr-HR" sz="2600" dirty="0" smtClean="0"/>
              <a:t> i </a:t>
            </a:r>
            <a:r>
              <a:rPr lang="hr-HR" sz="2600" b="1" dirty="0" smtClean="0"/>
              <a:t>naljepnica</a:t>
            </a:r>
            <a:r>
              <a:rPr lang="hr-HR" sz="2600" dirty="0" smtClean="0"/>
              <a:t> koje možemo koristiti za jasnije i preciznije izražavanje.</a:t>
            </a:r>
            <a:endParaRPr lang="hr-HR" sz="2600" dirty="0"/>
          </a:p>
        </p:txBody>
      </p:sp>
    </p:spTree>
    <p:extLst>
      <p:ext uri="{BB962C8B-B14F-4D97-AF65-F5344CB8AC3E}">
        <p14:creationId xmlns:p14="http://schemas.microsoft.com/office/powerpoint/2010/main" val="14467454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Kopiranje, premještanje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63433" y="1861233"/>
            <a:ext cx="5640978" cy="39125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600" b="1" dirty="0" smtClean="0"/>
              <a:t>Kopiranje dijela crteža</a:t>
            </a:r>
            <a:r>
              <a:rPr lang="hr-HR" sz="2600" dirty="0" smtClean="0"/>
              <a:t> – stvaranje novoga dijela crteža koji je jednak odabranom dijelu.</a:t>
            </a:r>
          </a:p>
          <a:p>
            <a:pPr marL="0" indent="0">
              <a:buNone/>
            </a:pPr>
            <a:endParaRPr lang="hr-HR" sz="2600" dirty="0" smtClean="0"/>
          </a:p>
          <a:p>
            <a:pPr marL="0" indent="0">
              <a:buNone/>
            </a:pPr>
            <a:endParaRPr lang="hr-HR" sz="2600" dirty="0"/>
          </a:p>
          <a:p>
            <a:pPr marL="0" indent="0">
              <a:buNone/>
            </a:pPr>
            <a:endParaRPr lang="hr-HR" sz="2600" dirty="0"/>
          </a:p>
          <a:p>
            <a:pPr marL="0" indent="0">
              <a:buNone/>
            </a:pPr>
            <a:r>
              <a:rPr lang="hr-HR" sz="2600" b="1" dirty="0" smtClean="0"/>
              <a:t>Premještanje dijela crteža</a:t>
            </a:r>
            <a:r>
              <a:rPr lang="hr-HR" sz="2600" dirty="0" smtClean="0"/>
              <a:t> – odabrani dio uklanjamo s početnog mjesta i premještamo na drugo mjesto u crtežu.</a:t>
            </a:r>
            <a:endParaRPr lang="hr-HR" sz="2600" dirty="0"/>
          </a:p>
        </p:txBody>
      </p:sp>
      <p:grpSp>
        <p:nvGrpSpPr>
          <p:cNvPr id="6" name="Grupa 5"/>
          <p:cNvGrpSpPr/>
          <p:nvPr/>
        </p:nvGrpSpPr>
        <p:grpSpPr>
          <a:xfrm>
            <a:off x="5172894" y="1423851"/>
            <a:ext cx="7019106" cy="4467499"/>
            <a:chOff x="5172894" y="1423851"/>
            <a:chExt cx="7019106" cy="4467499"/>
          </a:xfrm>
        </p:grpSpPr>
        <p:pic>
          <p:nvPicPr>
            <p:cNvPr id="4" name="Slika 3"/>
            <p:cNvPicPr>
              <a:picLocks noChangeAspect="1"/>
            </p:cNvPicPr>
            <p:nvPr/>
          </p:nvPicPr>
          <p:blipFill rotWithShape="1">
            <a:blip r:embed="rId2"/>
            <a:srcRect t="3707" r="3879" b="9839"/>
            <a:stretch/>
          </p:blipFill>
          <p:spPr>
            <a:xfrm>
              <a:off x="5172894" y="1423851"/>
              <a:ext cx="3579222" cy="2547257"/>
            </a:xfrm>
            <a:prstGeom prst="rect">
              <a:avLst/>
            </a:prstGeom>
          </p:spPr>
        </p:pic>
        <p:pic>
          <p:nvPicPr>
            <p:cNvPr id="5" name="Slika 4"/>
            <p:cNvPicPr>
              <a:picLocks noChangeAspect="1"/>
            </p:cNvPicPr>
            <p:nvPr/>
          </p:nvPicPr>
          <p:blipFill rotWithShape="1">
            <a:blip r:embed="rId3"/>
            <a:srcRect b="4811"/>
            <a:stretch/>
          </p:blipFill>
          <p:spPr>
            <a:xfrm>
              <a:off x="8492689" y="3218014"/>
              <a:ext cx="3699311" cy="26733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278516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ZADATCI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199" y="2200868"/>
            <a:ext cx="10515600" cy="2749955"/>
          </a:xfrm>
        </p:spPr>
        <p:txBody>
          <a:bodyPr/>
          <a:lstStyle/>
          <a:p>
            <a:pPr marL="0" indent="0">
              <a:buNone/>
            </a:pPr>
            <a:r>
              <a:rPr lang="hr-HR" dirty="0"/>
              <a:t>Samostalno istražite preostale 2D alate i njihove ostale mogućnosti.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 smtClean="0"/>
              <a:t>Istražite mogućnosti 2D oblika i umetanja naljepnica.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 smtClean="0"/>
              <a:t>Istražite umetanje teksta u crtež.</a:t>
            </a: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8715864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5766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EC4D6-ACF8-42F8-9625-56A854FAF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Razmislimo…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5FFA3E-6693-4C59-B556-C049C62EE3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13039"/>
            <a:ext cx="816211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600" i="1" dirty="0" smtClean="0"/>
              <a:t>Kako crtati na računalu?</a:t>
            </a:r>
          </a:p>
          <a:p>
            <a:pPr marL="0" indent="0">
              <a:buNone/>
            </a:pPr>
            <a:r>
              <a:rPr lang="hr-HR" sz="2600" i="1" dirty="0" smtClean="0"/>
              <a:t>Je li lakše crtati s pomoću miša ili obične olovke i kista?</a:t>
            </a:r>
          </a:p>
          <a:p>
            <a:pPr marL="0" indent="0">
              <a:buNone/>
            </a:pPr>
            <a:endParaRPr lang="hr-HR" sz="2600" dirty="0"/>
          </a:p>
          <a:p>
            <a:pPr marL="0" indent="0">
              <a:buNone/>
            </a:pPr>
            <a:r>
              <a:rPr lang="hr-HR" sz="2600" dirty="0" smtClean="0"/>
              <a:t>Računalni programi za uređivanje i obradu slika:</a:t>
            </a:r>
          </a:p>
          <a:p>
            <a:r>
              <a:rPr lang="hr-HR" sz="2600" dirty="0" smtClean="0"/>
              <a:t>Gimp</a:t>
            </a:r>
          </a:p>
          <a:p>
            <a:r>
              <a:rPr lang="hr-HR" sz="2600" dirty="0" smtClean="0"/>
              <a:t>Paint.NET</a:t>
            </a:r>
          </a:p>
          <a:p>
            <a:r>
              <a:rPr lang="hr-HR" sz="2600" dirty="0" smtClean="0"/>
              <a:t>Adobe Photoshop Express</a:t>
            </a:r>
          </a:p>
          <a:p>
            <a:r>
              <a:rPr lang="hr-HR" sz="2600" dirty="0" smtClean="0"/>
              <a:t>Bojanje 3D</a:t>
            </a:r>
          </a:p>
          <a:p>
            <a:r>
              <a:rPr lang="hr-HR" sz="2600" dirty="0" smtClean="0"/>
              <a:t>…  </a:t>
            </a:r>
            <a:endParaRPr lang="hr-HR" sz="26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0309" y="2952205"/>
            <a:ext cx="2174252" cy="209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409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Bojanje 3D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199" y="1613039"/>
            <a:ext cx="10515600" cy="17179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600" b="1" dirty="0" smtClean="0"/>
              <a:t>Bojanje</a:t>
            </a:r>
            <a:r>
              <a:rPr lang="hr-HR" sz="2600" dirty="0" smtClean="0"/>
              <a:t> </a:t>
            </a:r>
            <a:r>
              <a:rPr lang="hr-HR" sz="2600" b="1" dirty="0" smtClean="0"/>
              <a:t>3D</a:t>
            </a:r>
            <a:r>
              <a:rPr lang="hr-HR" sz="2600" dirty="0" smtClean="0"/>
              <a:t> (Microsoft Paint 3D) program je operativnog sustava Windows namijenjen crtanju, bojanju, uređivanju crteža i slika.</a:t>
            </a:r>
          </a:p>
          <a:p>
            <a:pPr marL="0" indent="0">
              <a:buNone/>
            </a:pPr>
            <a:r>
              <a:rPr lang="hr-HR" sz="2600" dirty="0" smtClean="0"/>
              <a:t>Nudi osnovne umjetničke alate, 2D i 3D pripremljene oblike i naljepnice te omogućuje dodavanje teksta i efekata.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A0BE143A-2209-4AA6-AAFC-D721B49E34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3781701"/>
            <a:ext cx="1928813" cy="1928813"/>
          </a:xfrm>
          <a:prstGeom prst="rect">
            <a:avLst/>
          </a:prstGeom>
        </p:spPr>
      </p:pic>
      <p:sp>
        <p:nvSpPr>
          <p:cNvPr id="5" name="Rezervirano mjesto sadržaja 2"/>
          <p:cNvSpPr txBox="1">
            <a:spLocks/>
          </p:cNvSpPr>
          <p:nvPr/>
        </p:nvSpPr>
        <p:spPr>
          <a:xfrm>
            <a:off x="4114800" y="4188126"/>
            <a:ext cx="6178732" cy="1115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5E6A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5E6A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5E6A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5E6A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5E6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sz="2600" dirty="0" smtClean="0"/>
              <a:t>Program pokrećemo iz izbornika </a:t>
            </a:r>
            <a:r>
              <a:rPr lang="hr-HR" sz="2600" b="1" dirty="0" smtClean="0"/>
              <a:t>Start</a:t>
            </a:r>
            <a:r>
              <a:rPr lang="hr-HR" sz="2600" dirty="0" smtClean="0"/>
              <a:t> lijevim klikom miša na ikonu programa.</a:t>
            </a:r>
            <a:r>
              <a:rPr lang="hr-HR" sz="2600" b="1" dirty="0" smtClean="0"/>
              <a:t> </a:t>
            </a:r>
            <a:endParaRPr lang="hr-HR" sz="26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8609669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Osnovni dijelovi programa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/>
          <a:srcRect l="2526" b="1622"/>
          <a:stretch/>
        </p:blipFill>
        <p:spPr>
          <a:xfrm>
            <a:off x="1693816" y="1462813"/>
            <a:ext cx="8804365" cy="4808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939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Osnovni umjetnički alati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50816" y="1603306"/>
            <a:ext cx="8175173" cy="5815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600" dirty="0" smtClean="0"/>
              <a:t>Umjetničke alate odabiremo klikom na gumb </a:t>
            </a:r>
            <a:r>
              <a:rPr lang="hr-HR" sz="2600" b="1" dirty="0" smtClean="0"/>
              <a:t>Kistovi</a:t>
            </a:r>
            <a:r>
              <a:rPr lang="hr-HR" sz="2600" dirty="0" smtClean="0"/>
              <a:t>.</a:t>
            </a:r>
            <a:endParaRPr lang="hr-HR" sz="2600" dirty="0"/>
          </a:p>
        </p:txBody>
      </p:sp>
      <p:grpSp>
        <p:nvGrpSpPr>
          <p:cNvPr id="34" name="Grupa 33"/>
          <p:cNvGrpSpPr/>
          <p:nvPr/>
        </p:nvGrpSpPr>
        <p:grpSpPr>
          <a:xfrm>
            <a:off x="550816" y="2633117"/>
            <a:ext cx="11296862" cy="3143250"/>
            <a:chOff x="838199" y="2306546"/>
            <a:chExt cx="11296862" cy="3143250"/>
          </a:xfrm>
        </p:grpSpPr>
        <p:sp>
          <p:nvSpPr>
            <p:cNvPr id="16" name="Pravokutnik 15"/>
            <p:cNvSpPr/>
            <p:nvPr/>
          </p:nvSpPr>
          <p:spPr>
            <a:xfrm>
              <a:off x="7261226" y="4160936"/>
              <a:ext cx="4873835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r>
                <a:rPr lang="hr-HR" sz="2400" dirty="0" smtClean="0"/>
                <a:t>dodatne </a:t>
              </a:r>
              <a:r>
                <a:rPr lang="hr-HR" sz="2400" dirty="0"/>
                <a:t>mogućnosti – </a:t>
              </a:r>
              <a:endParaRPr lang="hr-HR" sz="2400" dirty="0" smtClean="0"/>
            </a:p>
            <a:p>
              <a:r>
                <a:rPr lang="hr-HR" sz="2400" dirty="0" smtClean="0"/>
                <a:t>debljina </a:t>
              </a:r>
              <a:r>
                <a:rPr lang="hr-HR" sz="2400" dirty="0"/>
                <a:t>linije, neprozirnost boje </a:t>
              </a:r>
              <a:r>
                <a:rPr lang="hr-HR" sz="2400" dirty="0" smtClean="0"/>
                <a:t>linije</a:t>
              </a:r>
              <a:endParaRPr lang="hr-HR" sz="2400" dirty="0"/>
            </a:p>
          </p:txBody>
        </p:sp>
        <p:grpSp>
          <p:nvGrpSpPr>
            <p:cNvPr id="33" name="Grupa 32"/>
            <p:cNvGrpSpPr/>
            <p:nvPr/>
          </p:nvGrpSpPr>
          <p:grpSpPr>
            <a:xfrm>
              <a:off x="838199" y="2306546"/>
              <a:ext cx="10638234" cy="3143250"/>
              <a:chOff x="811446" y="2228169"/>
              <a:chExt cx="10638234" cy="3143250"/>
            </a:xfrm>
          </p:grpSpPr>
          <p:pic>
            <p:nvPicPr>
              <p:cNvPr id="4" name="Slika 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134838" y="2612342"/>
                <a:ext cx="1028700" cy="1133475"/>
              </a:xfrm>
              <a:prstGeom prst="rect">
                <a:avLst/>
              </a:prstGeom>
            </p:spPr>
          </p:pic>
          <p:sp>
            <p:nvSpPr>
              <p:cNvPr id="6" name="Strelica udesno 5"/>
              <p:cNvSpPr/>
              <p:nvPr/>
            </p:nvSpPr>
            <p:spPr>
              <a:xfrm>
                <a:off x="2547258" y="3069770"/>
                <a:ext cx="783771" cy="326571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 dirty="0"/>
              </a:p>
            </p:txBody>
          </p:sp>
          <p:cxnSp>
            <p:nvCxnSpPr>
              <p:cNvPr id="9" name="Ravni poveznik sa strelicom 8"/>
              <p:cNvCxnSpPr/>
              <p:nvPr/>
            </p:nvCxnSpPr>
            <p:spPr>
              <a:xfrm flipH="1">
                <a:off x="2939143" y="4506686"/>
                <a:ext cx="775606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Pravokutnik 9"/>
              <p:cNvSpPr/>
              <p:nvPr/>
            </p:nvSpPr>
            <p:spPr>
              <a:xfrm>
                <a:off x="811446" y="4275853"/>
                <a:ext cx="2038058" cy="461665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hr-HR" sz="2400" b="0" cap="none" spc="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Okno s alatima</a:t>
                </a:r>
                <a:endParaRPr lang="hr-HR" sz="2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3" name="Rezervirano mjesto sadržaja 2"/>
              <p:cNvSpPr txBox="1">
                <a:spLocks/>
              </p:cNvSpPr>
              <p:nvPr/>
            </p:nvSpPr>
            <p:spPr>
              <a:xfrm>
                <a:off x="7357107" y="3396112"/>
                <a:ext cx="3996692" cy="160350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rgbClr val="005E6A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5E6A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5E6A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5E6A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5E6A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hr-HR" sz="2600" dirty="0"/>
              </a:p>
            </p:txBody>
          </p:sp>
          <p:sp>
            <p:nvSpPr>
              <p:cNvPr id="15" name="Pravokutnik 14"/>
              <p:cNvSpPr/>
              <p:nvPr/>
            </p:nvSpPr>
            <p:spPr>
              <a:xfrm>
                <a:off x="7261226" y="2599465"/>
                <a:ext cx="4188454" cy="1200329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r>
                  <a:rPr lang="hr-HR" sz="2400" dirty="0" smtClean="0"/>
                  <a:t>odabir </a:t>
                </a:r>
                <a:r>
                  <a:rPr lang="hr-HR" sz="2400" dirty="0"/>
                  <a:t>između dostupnih alata: </a:t>
                </a:r>
                <a:endParaRPr lang="hr-HR" sz="2400" dirty="0" smtClean="0"/>
              </a:p>
              <a:p>
                <a:r>
                  <a:rPr lang="hr-HR" sz="2400" dirty="0" smtClean="0"/>
                  <a:t>olovka</a:t>
                </a:r>
                <a:r>
                  <a:rPr lang="hr-HR" sz="2400" dirty="0"/>
                  <a:t>, pero, kist, sprej, </a:t>
                </a:r>
                <a:endParaRPr lang="hr-HR" sz="2400" dirty="0" smtClean="0"/>
              </a:p>
              <a:p>
                <a:r>
                  <a:rPr lang="hr-HR" sz="2400" dirty="0" smtClean="0"/>
                  <a:t>kantica </a:t>
                </a:r>
                <a:r>
                  <a:rPr lang="hr-HR" sz="2400" dirty="0"/>
                  <a:t>s bojom…</a:t>
                </a:r>
              </a:p>
            </p:txBody>
          </p:sp>
          <p:grpSp>
            <p:nvGrpSpPr>
              <p:cNvPr id="30" name="Grupa 29"/>
              <p:cNvGrpSpPr/>
              <p:nvPr/>
            </p:nvGrpSpPr>
            <p:grpSpPr>
              <a:xfrm>
                <a:off x="3714749" y="2228169"/>
                <a:ext cx="2381250" cy="3143250"/>
                <a:chOff x="3714749" y="2228169"/>
                <a:chExt cx="2381250" cy="3143250"/>
              </a:xfrm>
            </p:grpSpPr>
            <p:grpSp>
              <p:nvGrpSpPr>
                <p:cNvPr id="26" name="Grupa 25"/>
                <p:cNvGrpSpPr/>
                <p:nvPr/>
              </p:nvGrpSpPr>
              <p:grpSpPr>
                <a:xfrm>
                  <a:off x="3714749" y="2228169"/>
                  <a:ext cx="2381250" cy="3143250"/>
                  <a:chOff x="3714749" y="2228169"/>
                  <a:chExt cx="2381250" cy="3143250"/>
                </a:xfrm>
              </p:grpSpPr>
              <p:pic>
                <p:nvPicPr>
                  <p:cNvPr id="12" name="Slika 11"/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3714749" y="2228169"/>
                    <a:ext cx="2381250" cy="3143250"/>
                  </a:xfrm>
                  <a:prstGeom prst="rect">
                    <a:avLst/>
                  </a:prstGeom>
                </p:spPr>
              </p:pic>
              <p:sp>
                <p:nvSpPr>
                  <p:cNvPr id="22" name="Pravokutnik 21"/>
                  <p:cNvSpPr/>
                  <p:nvPr/>
                </p:nvSpPr>
                <p:spPr>
                  <a:xfrm>
                    <a:off x="3827417" y="2599465"/>
                    <a:ext cx="2156524" cy="1146352"/>
                  </a:xfrm>
                  <a:prstGeom prst="rect">
                    <a:avLst/>
                  </a:prstGeom>
                  <a:solidFill>
                    <a:schemeClr val="lt1">
                      <a:alpha val="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r-HR" dirty="0"/>
                  </a:p>
                </p:txBody>
              </p:sp>
            </p:grpSp>
            <p:sp>
              <p:nvSpPr>
                <p:cNvPr id="27" name="Pravokutnik 26"/>
                <p:cNvSpPr/>
                <p:nvPr/>
              </p:nvSpPr>
              <p:spPr>
                <a:xfrm>
                  <a:off x="3801714" y="3853267"/>
                  <a:ext cx="2156524" cy="1411063"/>
                </a:xfrm>
                <a:prstGeom prst="rect">
                  <a:avLst/>
                </a:prstGeom>
                <a:solidFill>
                  <a:schemeClr val="lt1">
                    <a:alpha val="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hr-HR" dirty="0"/>
                </a:p>
              </p:txBody>
            </p:sp>
          </p:grpSp>
          <p:cxnSp>
            <p:nvCxnSpPr>
              <p:cNvPr id="18" name="Ravni poveznik sa strelicom 17"/>
              <p:cNvCxnSpPr>
                <a:stCxn id="15" idx="1"/>
              </p:cNvCxnSpPr>
              <p:nvPr/>
            </p:nvCxnSpPr>
            <p:spPr>
              <a:xfrm flipH="1" flipV="1">
                <a:off x="6039970" y="3195586"/>
                <a:ext cx="1221256" cy="4044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avni poveznik sa strelicom 31"/>
              <p:cNvCxnSpPr/>
              <p:nvPr/>
            </p:nvCxnSpPr>
            <p:spPr>
              <a:xfrm flipH="1" flipV="1">
                <a:off x="6067985" y="4554754"/>
                <a:ext cx="1221256" cy="4044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42585534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Osnovni umjetnički alati</a:t>
            </a:r>
            <a:endParaRPr lang="hr-HR" dirty="0"/>
          </a:p>
        </p:txBody>
      </p:sp>
      <p:grpSp>
        <p:nvGrpSpPr>
          <p:cNvPr id="17" name="Grupa 16"/>
          <p:cNvGrpSpPr/>
          <p:nvPr/>
        </p:nvGrpSpPr>
        <p:grpSpPr>
          <a:xfrm>
            <a:off x="2370228" y="1929084"/>
            <a:ext cx="7941344" cy="3803428"/>
            <a:chOff x="985565" y="1889896"/>
            <a:chExt cx="7941344" cy="3803428"/>
          </a:xfrm>
        </p:grpSpPr>
        <p:pic>
          <p:nvPicPr>
            <p:cNvPr id="5" name="Slika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85565" y="1889896"/>
              <a:ext cx="2998607" cy="3803428"/>
            </a:xfrm>
            <a:prstGeom prst="rect">
              <a:avLst/>
            </a:prstGeom>
          </p:spPr>
        </p:pic>
        <p:cxnSp>
          <p:nvCxnSpPr>
            <p:cNvPr id="8" name="Ravni poveznik sa strelicom 7"/>
            <p:cNvCxnSpPr/>
            <p:nvPr/>
          </p:nvCxnSpPr>
          <p:spPr>
            <a:xfrm flipH="1">
              <a:off x="3984172" y="2246811"/>
              <a:ext cx="125403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Pravokutnik 9"/>
            <p:cNvSpPr/>
            <p:nvPr/>
          </p:nvSpPr>
          <p:spPr>
            <a:xfrm>
              <a:off x="5272082" y="2015978"/>
              <a:ext cx="2366546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hr-HR" sz="24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Odabir materijala</a:t>
              </a:r>
              <a:endParaRPr lang="hr-HR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cxnSp>
          <p:nvCxnSpPr>
            <p:cNvPr id="11" name="Ravni poveznik sa strelicom 10"/>
            <p:cNvCxnSpPr/>
            <p:nvPr/>
          </p:nvCxnSpPr>
          <p:spPr>
            <a:xfrm flipH="1">
              <a:off x="3984172" y="3065308"/>
              <a:ext cx="125403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Pravokutnik 11"/>
            <p:cNvSpPr/>
            <p:nvPr/>
          </p:nvSpPr>
          <p:spPr>
            <a:xfrm>
              <a:off x="5238206" y="2834476"/>
              <a:ext cx="3688703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hr-HR" sz="24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Uzorkovanje boje kapaljkom</a:t>
              </a:r>
              <a:endParaRPr lang="hr-HR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cxnSp>
          <p:nvCxnSpPr>
            <p:cNvPr id="13" name="Ravni poveznik sa strelicom 12"/>
            <p:cNvCxnSpPr/>
            <p:nvPr/>
          </p:nvCxnSpPr>
          <p:spPr>
            <a:xfrm flipH="1">
              <a:off x="3966755" y="4119045"/>
              <a:ext cx="125403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avni poveznik sa strelicom 13"/>
            <p:cNvCxnSpPr/>
            <p:nvPr/>
          </p:nvCxnSpPr>
          <p:spPr>
            <a:xfrm flipH="1">
              <a:off x="3966755" y="5294702"/>
              <a:ext cx="125403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Pravokutnik 14"/>
            <p:cNvSpPr/>
            <p:nvPr/>
          </p:nvSpPr>
          <p:spPr>
            <a:xfrm>
              <a:off x="5254096" y="3883805"/>
              <a:ext cx="3423246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hr-HR" sz="24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Odabir boje iz </a:t>
              </a:r>
              <a:r>
                <a:rPr lang="hr-HR" sz="24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palete</a:t>
              </a:r>
              <a:r>
                <a:rPr lang="hr-HR" sz="24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hr-HR" sz="24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boja</a:t>
              </a:r>
              <a:endParaRPr lang="hr-HR" sz="2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6" name="Pravokutnik 15"/>
            <p:cNvSpPr/>
            <p:nvPr/>
          </p:nvSpPr>
          <p:spPr>
            <a:xfrm>
              <a:off x="5238206" y="5063869"/>
              <a:ext cx="3114443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hr-HR" sz="24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Definiranje „nove” boje</a:t>
              </a:r>
              <a:endParaRPr lang="hr-HR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266137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Područje crtanja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199" y="1613039"/>
            <a:ext cx="10199915" cy="82971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r-HR" dirty="0" smtClean="0"/>
              <a:t>Za promjenu veličine područja crtanja odabiremo gumb </a:t>
            </a:r>
            <a:r>
              <a:rPr lang="hr-HR" b="1" dirty="0" smtClean="0"/>
              <a:t>Područje crtanja</a:t>
            </a:r>
            <a:r>
              <a:rPr lang="hr-HR" dirty="0" smtClean="0"/>
              <a:t>. 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8481" y="1586913"/>
            <a:ext cx="1094150" cy="1326242"/>
          </a:xfrm>
          <a:prstGeom prst="rect">
            <a:avLst/>
          </a:prstGeom>
        </p:spPr>
      </p:pic>
      <p:grpSp>
        <p:nvGrpSpPr>
          <p:cNvPr id="8" name="Grupa 7"/>
          <p:cNvGrpSpPr/>
          <p:nvPr/>
        </p:nvGrpSpPr>
        <p:grpSpPr>
          <a:xfrm>
            <a:off x="1984962" y="3429003"/>
            <a:ext cx="8222074" cy="1895475"/>
            <a:chOff x="838199" y="2893426"/>
            <a:chExt cx="8222074" cy="1895475"/>
          </a:xfrm>
        </p:grpSpPr>
        <p:pic>
          <p:nvPicPr>
            <p:cNvPr id="5" name="Slika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8199" y="2893426"/>
              <a:ext cx="2257425" cy="1895475"/>
            </a:xfrm>
            <a:prstGeom prst="rect">
              <a:avLst/>
            </a:prstGeom>
          </p:spPr>
        </p:pic>
        <p:cxnSp>
          <p:nvCxnSpPr>
            <p:cNvPr id="6" name="Ravni poveznik sa strelicom 5"/>
            <p:cNvCxnSpPr/>
            <p:nvPr/>
          </p:nvCxnSpPr>
          <p:spPr>
            <a:xfrm flipH="1">
              <a:off x="2991395" y="3866605"/>
              <a:ext cx="125403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Pravokutnik 6"/>
            <p:cNvSpPr/>
            <p:nvPr/>
          </p:nvSpPr>
          <p:spPr>
            <a:xfrm>
              <a:off x="4245429" y="3425664"/>
              <a:ext cx="4814844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hr-HR" sz="24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Korištenje hvataljke ili kvadratića za </a:t>
              </a:r>
            </a:p>
            <a:p>
              <a:pPr algn="ctr"/>
              <a:r>
                <a:rPr lang="hr-HR" sz="24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promjenu veličine prostora za crtanja</a:t>
              </a:r>
              <a:endParaRPr lang="hr-HR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28149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Područje crtanja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199" y="3224751"/>
            <a:ext cx="4987836" cy="101351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r-HR" dirty="0" smtClean="0"/>
              <a:t>Za precizniji odabir područja crtanja koristimo </a:t>
            </a:r>
            <a:r>
              <a:rPr lang="hr-HR" b="1" dirty="0" smtClean="0"/>
              <a:t>okno s alatima </a:t>
            </a:r>
            <a:r>
              <a:rPr lang="hr-HR" dirty="0" smtClean="0"/>
              <a:t>područja crtanja.</a:t>
            </a:r>
            <a:endParaRPr lang="hr-HR" dirty="0"/>
          </a:p>
        </p:txBody>
      </p:sp>
      <p:cxnSp>
        <p:nvCxnSpPr>
          <p:cNvPr id="6" name="Ravni poveznik sa strelicom 5"/>
          <p:cNvCxnSpPr/>
          <p:nvPr/>
        </p:nvCxnSpPr>
        <p:spPr>
          <a:xfrm>
            <a:off x="6056811" y="3731508"/>
            <a:ext cx="140208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Slika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0098" y="1428228"/>
            <a:ext cx="2238789" cy="460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0225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Osnovni element crteža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68382" y="2174742"/>
            <a:ext cx="7104018" cy="34814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600" dirty="0" smtClean="0"/>
              <a:t>Kako bismo uočili više pojedinosti na slici, veličinu prikaza možemo </a:t>
            </a:r>
            <a:r>
              <a:rPr lang="hr-HR" sz="2600" b="1" dirty="0" smtClean="0"/>
              <a:t>povećati</a:t>
            </a:r>
            <a:r>
              <a:rPr lang="hr-HR" sz="2600" dirty="0" smtClean="0"/>
              <a:t> (zumirati) ili </a:t>
            </a:r>
            <a:r>
              <a:rPr lang="hr-HR" sz="2600" b="1" dirty="0" smtClean="0"/>
              <a:t>smanjiti</a:t>
            </a:r>
            <a:r>
              <a:rPr lang="hr-HR" sz="2600" dirty="0" smtClean="0"/>
              <a:t>. </a:t>
            </a:r>
          </a:p>
          <a:p>
            <a:pPr marL="0" indent="0">
              <a:buNone/>
            </a:pPr>
            <a:endParaRPr lang="hr-HR" sz="2600" dirty="0" smtClean="0"/>
          </a:p>
          <a:p>
            <a:pPr marL="0" indent="0">
              <a:buNone/>
            </a:pPr>
            <a:r>
              <a:rPr lang="hr-HR" sz="2600" dirty="0" smtClean="0"/>
              <a:t>Povećavanjem prikaza slike uočavamo </a:t>
            </a:r>
            <a:r>
              <a:rPr lang="hr-HR" sz="2600" b="1" dirty="0" smtClean="0"/>
              <a:t>kvadratiće</a:t>
            </a:r>
            <a:r>
              <a:rPr lang="hr-HR" sz="2600" dirty="0" smtClean="0"/>
              <a:t> </a:t>
            </a:r>
            <a:r>
              <a:rPr lang="hr-HR" sz="2600" b="1" dirty="0" smtClean="0"/>
              <a:t>boje</a:t>
            </a:r>
            <a:r>
              <a:rPr lang="hr-HR" sz="2600" dirty="0" smtClean="0"/>
              <a:t> – najmanje nedjeljive dijelove crteža koje nazivamo </a:t>
            </a:r>
            <a:r>
              <a:rPr lang="hr-HR" sz="2600" b="1" dirty="0" smtClean="0"/>
              <a:t>pikseli</a:t>
            </a:r>
            <a:r>
              <a:rPr lang="hr-HR" sz="2600" dirty="0" smtClean="0"/>
              <a:t> (pixel).</a:t>
            </a:r>
          </a:p>
          <a:p>
            <a:pPr marL="0" indent="0">
              <a:buNone/>
            </a:pPr>
            <a:r>
              <a:rPr lang="hr-HR" sz="2600" dirty="0" smtClean="0"/>
              <a:t>Ukupan broj piksela od kojih se sastoji crtež naziva se </a:t>
            </a:r>
            <a:r>
              <a:rPr lang="hr-HR" sz="2600" b="1" dirty="0" smtClean="0"/>
              <a:t>mapa</a:t>
            </a:r>
            <a:r>
              <a:rPr lang="hr-HR" sz="2600" dirty="0" smtClean="0"/>
              <a:t> </a:t>
            </a:r>
            <a:r>
              <a:rPr lang="hr-HR" sz="2600" b="1" dirty="0" smtClean="0"/>
              <a:t>piksela</a:t>
            </a:r>
            <a:r>
              <a:rPr lang="hr-HR" sz="2600" dirty="0" smtClean="0"/>
              <a:t>.</a:t>
            </a:r>
            <a:endParaRPr lang="hr-HR" sz="26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3428" y="2547257"/>
            <a:ext cx="2937126" cy="263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1389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322</Words>
  <Application>Microsoft Office PowerPoint</Application>
  <PresentationFormat>Široki zaslon</PresentationFormat>
  <Paragraphs>54</Paragraphs>
  <Slides>13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Bojanje 3D – umjetnički alati</vt:lpstr>
      <vt:lpstr>Razmislimo…</vt:lpstr>
      <vt:lpstr>Bojanje 3D</vt:lpstr>
      <vt:lpstr>Osnovni dijelovi programa</vt:lpstr>
      <vt:lpstr>Osnovni umjetnički alati</vt:lpstr>
      <vt:lpstr>Osnovni umjetnički alati</vt:lpstr>
      <vt:lpstr>Područje crtanja</vt:lpstr>
      <vt:lpstr>Područje crtanja</vt:lpstr>
      <vt:lpstr>Osnovni element crteža</vt:lpstr>
      <vt:lpstr>2D oblici i naljepnice</vt:lpstr>
      <vt:lpstr>Kopiranje, premještanje</vt:lpstr>
      <vt:lpstr>ZADATCI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Željka Knezović</dc:creator>
  <cp:lastModifiedBy>Ribar 23</cp:lastModifiedBy>
  <cp:revision>16</cp:revision>
  <dcterms:created xsi:type="dcterms:W3CDTF">2021-04-08T02:08:44Z</dcterms:created>
  <dcterms:modified xsi:type="dcterms:W3CDTF">2025-03-06T06:51:36Z</dcterms:modified>
</cp:coreProperties>
</file>