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0" r:id="rId5"/>
    <p:sldId id="264" r:id="rId6"/>
    <p:sldId id="261" r:id="rId7"/>
    <p:sldId id="265" r:id="rId8"/>
    <p:sldId id="268" r:id="rId9"/>
    <p:sldId id="269" r:id="rId10"/>
    <p:sldId id="262" r:id="rId11"/>
    <p:sldId id="266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9E"/>
    <a:srgbClr val="A8B987"/>
    <a:srgbClr val="076F38"/>
    <a:srgbClr val="7C8C5D"/>
    <a:srgbClr val="8C5B5A"/>
    <a:srgbClr val="07ACEA"/>
    <a:srgbClr val="009288"/>
    <a:srgbClr val="00AFA1"/>
    <a:srgbClr val="006D33"/>
    <a:srgbClr val="DD6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nezović" userId="50b5028f-89ad-412b-b4c4-4569993e3df0" providerId="ADAL" clId="{A10C7D15-5BAE-4EB4-85AE-A3C8435C3BC3}"/>
    <pc:docChg chg="custSel modSld">
      <pc:chgData name="Željka Knezović" userId="50b5028f-89ad-412b-b4c4-4569993e3df0" providerId="ADAL" clId="{A10C7D15-5BAE-4EB4-85AE-A3C8435C3BC3}" dt="2018-09-23T20:02:57.037" v="20" actId="1076"/>
      <pc:docMkLst>
        <pc:docMk/>
      </pc:docMkLst>
      <pc:sldChg chg="modSp">
        <pc:chgData name="Željka Knezović" userId="50b5028f-89ad-412b-b4c4-4569993e3df0" providerId="ADAL" clId="{A10C7D15-5BAE-4EB4-85AE-A3C8435C3BC3}" dt="2018-09-23T19:59:00.291" v="3"/>
        <pc:sldMkLst>
          <pc:docMk/>
          <pc:sldMk cId="3321779674" sldId="257"/>
        </pc:sldMkLst>
        <pc:spChg chg="mod">
          <ac:chgData name="Željka Knezović" userId="50b5028f-89ad-412b-b4c4-4569993e3df0" providerId="ADAL" clId="{A10C7D15-5BAE-4EB4-85AE-A3C8435C3BC3}" dt="2018-09-23T19:58:45.422" v="1" actId="1076"/>
          <ac:spMkLst>
            <pc:docMk/>
            <pc:sldMk cId="3321779674" sldId="257"/>
            <ac:spMk id="13" creationId="{2733E816-8FA2-4174-999A-93EC97DDFB12}"/>
          </ac:spMkLst>
        </pc:spChg>
        <pc:grpChg chg="mod">
          <ac:chgData name="Željka Knezović" userId="50b5028f-89ad-412b-b4c4-4569993e3df0" providerId="ADAL" clId="{A10C7D15-5BAE-4EB4-85AE-A3C8435C3BC3}" dt="2018-09-23T19:59:00.291" v="3"/>
          <ac:grpSpMkLst>
            <pc:docMk/>
            <pc:sldMk cId="3321779674" sldId="257"/>
            <ac:grpSpMk id="14" creationId="{552C0E6C-A409-4755-8694-31929BA23F18}"/>
          </ac:grpSpMkLst>
        </pc:grpChg>
        <pc:grpChg chg="mod">
          <ac:chgData name="Željka Knezović" userId="50b5028f-89ad-412b-b4c4-4569993e3df0" providerId="ADAL" clId="{A10C7D15-5BAE-4EB4-85AE-A3C8435C3BC3}" dt="2018-09-23T19:58:54.220" v="2"/>
          <ac:grpSpMkLst>
            <pc:docMk/>
            <pc:sldMk cId="3321779674" sldId="257"/>
            <ac:grpSpMk id="15" creationId="{63191109-0AAF-46E1-B920-9F6A89C919E0}"/>
          </ac:grpSpMkLst>
        </pc:grpChg>
      </pc:sldChg>
      <pc:sldChg chg="addSp delSp modSp">
        <pc:chgData name="Željka Knezović" userId="50b5028f-89ad-412b-b4c4-4569993e3df0" providerId="ADAL" clId="{A10C7D15-5BAE-4EB4-85AE-A3C8435C3BC3}" dt="2018-09-23T20:01:47.940" v="12" actId="1076"/>
        <pc:sldMkLst>
          <pc:docMk/>
          <pc:sldMk cId="978624532" sldId="260"/>
        </pc:sldMkLst>
        <pc:spChg chg="mod">
          <ac:chgData name="Željka Knezović" userId="50b5028f-89ad-412b-b4c4-4569993e3df0" providerId="ADAL" clId="{A10C7D15-5BAE-4EB4-85AE-A3C8435C3BC3}" dt="2018-09-23T20:01:47.940" v="12" actId="1076"/>
          <ac:spMkLst>
            <pc:docMk/>
            <pc:sldMk cId="978624532" sldId="260"/>
            <ac:spMk id="3" creationId="{F6A967D3-4E06-4F71-B644-0451266C9D60}"/>
          </ac:spMkLst>
        </pc:spChg>
        <pc:picChg chg="del mod">
          <ac:chgData name="Željka Knezović" userId="50b5028f-89ad-412b-b4c4-4569993e3df0" providerId="ADAL" clId="{A10C7D15-5BAE-4EB4-85AE-A3C8435C3BC3}" dt="2018-09-23T20:01:22.794" v="5" actId="478"/>
          <ac:picMkLst>
            <pc:docMk/>
            <pc:sldMk cId="978624532" sldId="260"/>
            <ac:picMk id="4" creationId="{E1B70495-C013-45AB-891E-3E12C9EA796D}"/>
          </ac:picMkLst>
        </pc:picChg>
        <pc:picChg chg="add mod">
          <ac:chgData name="Željka Knezović" userId="50b5028f-89ad-412b-b4c4-4569993e3df0" providerId="ADAL" clId="{A10C7D15-5BAE-4EB4-85AE-A3C8435C3BC3}" dt="2018-09-23T20:01:44.151" v="11" actId="1076"/>
          <ac:picMkLst>
            <pc:docMk/>
            <pc:sldMk cId="978624532" sldId="260"/>
            <ac:picMk id="1026" creationId="{3E9C6A12-E08C-4E0A-A0ED-11104326F3B9}"/>
          </ac:picMkLst>
        </pc:picChg>
      </pc:sldChg>
      <pc:sldChg chg="addSp delSp modSp delAnim">
        <pc:chgData name="Željka Knezović" userId="50b5028f-89ad-412b-b4c4-4569993e3df0" providerId="ADAL" clId="{A10C7D15-5BAE-4EB4-85AE-A3C8435C3BC3}" dt="2018-09-23T20:02:49.738" v="19" actId="1076"/>
        <pc:sldMkLst>
          <pc:docMk/>
          <pc:sldMk cId="1733343855" sldId="261"/>
        </pc:sldMkLst>
        <pc:spChg chg="del">
          <ac:chgData name="Željka Knezović" userId="50b5028f-89ad-412b-b4c4-4569993e3df0" providerId="ADAL" clId="{A10C7D15-5BAE-4EB4-85AE-A3C8435C3BC3}" dt="2018-09-23T19:13:02.528" v="0" actId="478"/>
          <ac:spMkLst>
            <pc:docMk/>
            <pc:sldMk cId="1733343855" sldId="261"/>
            <ac:spMk id="3" creationId="{0108AAED-C803-4082-B3F5-82A51309994D}"/>
          </ac:spMkLst>
        </pc:spChg>
        <pc:picChg chg="del">
          <ac:chgData name="Željka Knezović" userId="50b5028f-89ad-412b-b4c4-4569993e3df0" providerId="ADAL" clId="{A10C7D15-5BAE-4EB4-85AE-A3C8435C3BC3}" dt="2018-09-23T20:02:20.971" v="13" actId="478"/>
          <ac:picMkLst>
            <pc:docMk/>
            <pc:sldMk cId="1733343855" sldId="261"/>
            <ac:picMk id="4" creationId="{FEAE107A-8712-4A3E-93C5-8417699469A2}"/>
          </ac:picMkLst>
        </pc:picChg>
        <pc:picChg chg="add mod">
          <ac:chgData name="Željka Knezović" userId="50b5028f-89ad-412b-b4c4-4569993e3df0" providerId="ADAL" clId="{A10C7D15-5BAE-4EB4-85AE-A3C8435C3BC3}" dt="2018-09-23T20:02:49.738" v="19" actId="1076"/>
          <ac:picMkLst>
            <pc:docMk/>
            <pc:sldMk cId="1733343855" sldId="261"/>
            <ac:picMk id="5" creationId="{82D3D743-9830-479B-9397-EDE39D1F56CA}"/>
          </ac:picMkLst>
        </pc:picChg>
      </pc:sldChg>
      <pc:sldChg chg="modSp">
        <pc:chgData name="Željka Knezović" userId="50b5028f-89ad-412b-b4c4-4569993e3df0" providerId="ADAL" clId="{A10C7D15-5BAE-4EB4-85AE-A3C8435C3BC3}" dt="2018-09-23T20:02:57.037" v="20" actId="1076"/>
        <pc:sldMkLst>
          <pc:docMk/>
          <pc:sldMk cId="191880852" sldId="262"/>
        </pc:sldMkLst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9" creationId="{9256DA27-00F7-4012-80AD-F06E9D5705D8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1" creationId="{4630911C-3F85-46EA-BC82-A3080AA4AEE7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3" creationId="{AFD995A4-749F-43DF-A3CD-C7654165275A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4" creationId="{BFA074C9-A435-4D4B-8A89-0F80C025E333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5" creationId="{76283925-1466-4997-81FE-00BDA740154A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6" creationId="{5D3D6C56-F51F-43B2-B424-5A0005155042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7" creationId="{17B863FE-AE09-4D75-8CB3-6E6DE59B9077}"/>
          </ac:spMkLst>
        </pc:spChg>
        <pc:spChg chg="mod">
          <ac:chgData name="Željka Knezović" userId="50b5028f-89ad-412b-b4c4-4569993e3df0" providerId="ADAL" clId="{A10C7D15-5BAE-4EB4-85AE-A3C8435C3BC3}" dt="2018-09-23T20:02:57.037" v="20" actId="1076"/>
          <ac:spMkLst>
            <pc:docMk/>
            <pc:sldMk cId="191880852" sldId="262"/>
            <ac:spMk id="18" creationId="{AC9D7055-3115-4235-890D-0B3ABCB921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9837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AF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/>
              <a:t>Click to edit Master subtitle style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404A3E-F62B-43C0-80F1-38DE1E660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838" y="66889"/>
            <a:ext cx="4572323" cy="32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6" y="235109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6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6F38"/>
                </a:solidFill>
              </a:defRPr>
            </a:lvl1pPr>
            <a:lvl2pPr>
              <a:defRPr>
                <a:solidFill>
                  <a:srgbClr val="076F38"/>
                </a:solidFill>
              </a:defRPr>
            </a:lvl2pPr>
            <a:lvl3pPr>
              <a:defRPr>
                <a:solidFill>
                  <a:srgbClr val="076F38"/>
                </a:solidFill>
              </a:defRPr>
            </a:lvl3pPr>
            <a:lvl4pPr>
              <a:defRPr>
                <a:solidFill>
                  <a:srgbClr val="076F38"/>
                </a:solidFill>
              </a:defRPr>
            </a:lvl4pPr>
            <a:lvl5pPr>
              <a:defRPr>
                <a:solidFill>
                  <a:srgbClr val="076F38"/>
                </a:solidFill>
              </a:defRPr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9" name="Zaobljeni pravokutnik 8"/>
          <p:cNvSpPr/>
          <p:nvPr userDrawn="1"/>
        </p:nvSpPr>
        <p:spPr>
          <a:xfrm>
            <a:off x="74342" y="1117679"/>
            <a:ext cx="7917365" cy="81277"/>
          </a:xfrm>
          <a:prstGeom prst="roundRect">
            <a:avLst/>
          </a:prstGeom>
          <a:solidFill>
            <a:srgbClr val="7C8C5D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sp>
        <p:nvSpPr>
          <p:cNvPr id="12" name="Zaobljeni pravokutnik 11"/>
          <p:cNvSpPr/>
          <p:nvPr userDrawn="1"/>
        </p:nvSpPr>
        <p:spPr>
          <a:xfrm>
            <a:off x="8032596" y="1115783"/>
            <a:ext cx="228986" cy="83173"/>
          </a:xfrm>
          <a:prstGeom prst="roundRect">
            <a:avLst/>
          </a:prstGeom>
          <a:solidFill>
            <a:srgbClr val="A8B987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 userDrawn="1"/>
        </p:nvSpPr>
        <p:spPr>
          <a:xfrm>
            <a:off x="8301348" y="1117679"/>
            <a:ext cx="63190" cy="83173"/>
          </a:xfrm>
          <a:prstGeom prst="roundRect">
            <a:avLst/>
          </a:prstGeom>
          <a:solidFill>
            <a:srgbClr val="C1D39E"/>
          </a:solidFill>
          <a:ln>
            <a:solidFill>
              <a:srgbClr val="006C93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7941D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E115D29-3971-4019-8612-39371F76D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2" y="5854583"/>
            <a:ext cx="624398" cy="9310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Slika 10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F6AB70FF-85D5-422A-BFB5-E3C9186A16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1790" y="588388"/>
            <a:ext cx="779462" cy="8678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826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086394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ta-IN" sz="3200" kern="1200" dirty="0">
                <a:solidFill>
                  <a:srgbClr val="076F38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3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66824B-6AFF-48CB-9D4A-26B8E7D90A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148" y="612476"/>
            <a:ext cx="7046559" cy="50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673829/hrvatski-jezik/jezik-mre%c5%bee-i-protokoli" TargetMode="External"/><Relationship Id="rId2" Type="http://schemas.openxmlformats.org/officeDocument/2006/relationships/hyperlink" Target="https://wordwall.net/hr/resource/2140420/informatika/jezik-mre%C5%BEe-protokol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2737A0-B90F-4B2F-AD5E-20EFBC9E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311" y="4004867"/>
            <a:ext cx="7772400" cy="1322913"/>
          </a:xfrm>
        </p:spPr>
        <p:txBody>
          <a:bodyPr/>
          <a:lstStyle/>
          <a:p>
            <a:r>
              <a:rPr lang="hr-HR" dirty="0"/>
              <a:t>JEZIK  MREŽE, PROTOKOLI</a:t>
            </a:r>
          </a:p>
        </p:txBody>
      </p:sp>
    </p:spTree>
    <p:extLst>
      <p:ext uri="{BB962C8B-B14F-4D97-AF65-F5344CB8AC3E}">
        <p14:creationId xmlns:p14="http://schemas.microsoft.com/office/powerpoint/2010/main" val="14977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7BDF3-8A56-4B17-9E7C-1FCC317D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6" y="235109"/>
            <a:ext cx="8229600" cy="922260"/>
          </a:xfrm>
        </p:spPr>
        <p:txBody>
          <a:bodyPr/>
          <a:lstStyle/>
          <a:p>
            <a:r>
              <a:rPr lang="hr-HR" dirty="0"/>
              <a:t>Vrste poslužitelja i protokola</a:t>
            </a:r>
          </a:p>
        </p:txBody>
      </p:sp>
      <p:sp>
        <p:nvSpPr>
          <p:cNvPr id="9" name="Pravokutnik: savinuti kut 8">
            <a:extLst>
              <a:ext uri="{FF2B5EF4-FFF2-40B4-BE49-F238E27FC236}">
                <a16:creationId xmlns:a16="http://schemas.microsoft.com/office/drawing/2014/main" id="{9256DA27-00F7-4012-80AD-F06E9D5705D8}"/>
              </a:ext>
            </a:extLst>
          </p:cNvPr>
          <p:cNvSpPr/>
          <p:nvPr/>
        </p:nvSpPr>
        <p:spPr>
          <a:xfrm>
            <a:off x="1085246" y="1780303"/>
            <a:ext cx="2285999" cy="1772817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POSLUŽITELJ </a:t>
            </a:r>
          </a:p>
          <a:p>
            <a:pPr algn="ctr"/>
            <a:r>
              <a:rPr lang="hr-HR" sz="2400" b="1" dirty="0"/>
              <a:t>MREŽNIH STRANICA</a:t>
            </a:r>
          </a:p>
          <a:p>
            <a:pPr algn="ctr"/>
            <a:r>
              <a:rPr lang="hr-HR" sz="2400" dirty="0"/>
              <a:t>(WEB SERVER)</a:t>
            </a:r>
          </a:p>
        </p:txBody>
      </p:sp>
      <p:sp>
        <p:nvSpPr>
          <p:cNvPr id="13" name="Pravokutnik: savinuti kut 12">
            <a:extLst>
              <a:ext uri="{FF2B5EF4-FFF2-40B4-BE49-F238E27FC236}">
                <a16:creationId xmlns:a16="http://schemas.microsoft.com/office/drawing/2014/main" id="{AFD995A4-749F-43DF-A3CD-C7654165275A}"/>
              </a:ext>
            </a:extLst>
          </p:cNvPr>
          <p:cNvSpPr/>
          <p:nvPr/>
        </p:nvSpPr>
        <p:spPr>
          <a:xfrm>
            <a:off x="3667601" y="1780131"/>
            <a:ext cx="2285999" cy="177281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POSLUŽITELJ </a:t>
            </a:r>
          </a:p>
          <a:p>
            <a:pPr algn="ctr"/>
            <a:r>
              <a:rPr lang="hr-HR" sz="2400" b="1" dirty="0"/>
              <a:t>E-POŠTE</a:t>
            </a:r>
          </a:p>
          <a:p>
            <a:pPr algn="ctr"/>
            <a:r>
              <a:rPr lang="hr-HR" sz="2400" dirty="0"/>
              <a:t>(WEB SERVER)</a:t>
            </a:r>
          </a:p>
        </p:txBody>
      </p:sp>
      <p:sp>
        <p:nvSpPr>
          <p:cNvPr id="14" name="Pravokutnik: savinuti kut 13">
            <a:extLst>
              <a:ext uri="{FF2B5EF4-FFF2-40B4-BE49-F238E27FC236}">
                <a16:creationId xmlns:a16="http://schemas.microsoft.com/office/drawing/2014/main" id="{BFA074C9-A435-4D4B-8A89-0F80C025E333}"/>
              </a:ext>
            </a:extLst>
          </p:cNvPr>
          <p:cNvSpPr/>
          <p:nvPr/>
        </p:nvSpPr>
        <p:spPr>
          <a:xfrm>
            <a:off x="6291145" y="1780303"/>
            <a:ext cx="2285999" cy="177281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POSLUŽITELJ </a:t>
            </a:r>
          </a:p>
          <a:p>
            <a:pPr algn="ctr"/>
            <a:r>
              <a:rPr lang="hr-HR" sz="2400" b="1" dirty="0"/>
              <a:t>DATOTEKA</a:t>
            </a:r>
          </a:p>
          <a:p>
            <a:pPr algn="ctr"/>
            <a:r>
              <a:rPr lang="hr-HR" sz="2400" dirty="0"/>
              <a:t>(FILE SERVER)</a:t>
            </a:r>
          </a:p>
        </p:txBody>
      </p:sp>
      <p:sp>
        <p:nvSpPr>
          <p:cNvPr id="11" name="Strelica: lijevo-desno 10">
            <a:extLst>
              <a:ext uri="{FF2B5EF4-FFF2-40B4-BE49-F238E27FC236}">
                <a16:creationId xmlns:a16="http://schemas.microsoft.com/office/drawing/2014/main" id="{4630911C-3F85-46EA-BC82-A3080AA4AEE7}"/>
              </a:ext>
            </a:extLst>
          </p:cNvPr>
          <p:cNvSpPr/>
          <p:nvPr/>
        </p:nvSpPr>
        <p:spPr>
          <a:xfrm rot="4350523">
            <a:off x="1472542" y="4051353"/>
            <a:ext cx="1566593" cy="56575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H T </a:t>
            </a:r>
            <a:r>
              <a:rPr lang="hr-HR" dirty="0" err="1"/>
              <a:t>T</a:t>
            </a:r>
            <a:r>
              <a:rPr lang="hr-HR" dirty="0"/>
              <a:t> P</a:t>
            </a:r>
          </a:p>
        </p:txBody>
      </p:sp>
      <p:sp>
        <p:nvSpPr>
          <p:cNvPr id="15" name="Strelica: lijevo-desno 14">
            <a:extLst>
              <a:ext uri="{FF2B5EF4-FFF2-40B4-BE49-F238E27FC236}">
                <a16:creationId xmlns:a16="http://schemas.microsoft.com/office/drawing/2014/main" id="{76283925-1466-4997-81FE-00BDA740154A}"/>
              </a:ext>
            </a:extLst>
          </p:cNvPr>
          <p:cNvSpPr/>
          <p:nvPr/>
        </p:nvSpPr>
        <p:spPr>
          <a:xfrm rot="6837473">
            <a:off x="6314997" y="4152163"/>
            <a:ext cx="1700636" cy="56575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F  T  P</a:t>
            </a:r>
          </a:p>
        </p:txBody>
      </p:sp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id="{5D3D6C56-F51F-43B2-B424-5A0005155042}"/>
              </a:ext>
            </a:extLst>
          </p:cNvPr>
          <p:cNvSpPr/>
          <p:nvPr/>
        </p:nvSpPr>
        <p:spPr>
          <a:xfrm rot="21355032">
            <a:off x="3987144" y="3653270"/>
            <a:ext cx="377317" cy="149734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  O  P</a:t>
            </a:r>
          </a:p>
        </p:txBody>
      </p:sp>
      <p:sp>
        <p:nvSpPr>
          <p:cNvPr id="17" name="Strelica: gore 16">
            <a:extLst>
              <a:ext uri="{FF2B5EF4-FFF2-40B4-BE49-F238E27FC236}">
                <a16:creationId xmlns:a16="http://schemas.microsoft.com/office/drawing/2014/main" id="{17B863FE-AE09-4D75-8CB3-6E6DE59B9077}"/>
              </a:ext>
            </a:extLst>
          </p:cNvPr>
          <p:cNvSpPr/>
          <p:nvPr/>
        </p:nvSpPr>
        <p:spPr>
          <a:xfrm rot="497580">
            <a:off x="4712444" y="3638148"/>
            <a:ext cx="526875" cy="1519124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 M T P</a:t>
            </a:r>
          </a:p>
        </p:txBody>
      </p:sp>
      <p:sp>
        <p:nvSpPr>
          <p:cNvPr id="18" name="Val 17">
            <a:extLst>
              <a:ext uri="{FF2B5EF4-FFF2-40B4-BE49-F238E27FC236}">
                <a16:creationId xmlns:a16="http://schemas.microsoft.com/office/drawing/2014/main" id="{AC9D7055-3115-4235-890D-0B3ABCB921F1}"/>
              </a:ext>
            </a:extLst>
          </p:cNvPr>
          <p:cNvSpPr/>
          <p:nvPr/>
        </p:nvSpPr>
        <p:spPr>
          <a:xfrm>
            <a:off x="2027637" y="5325936"/>
            <a:ext cx="5187821" cy="1296955"/>
          </a:xfrm>
          <a:prstGeom prst="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 O R I S N I K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7403813" y="4679605"/>
            <a:ext cx="98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Filezilla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program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8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protokola </a:t>
            </a:r>
            <a:r>
              <a:rPr lang="hr-HR" sz="2400" dirty="0">
                <a:solidFill>
                  <a:schemeClr val="tx1"/>
                </a:solidFill>
              </a:rPr>
              <a:t>(7. zadatak)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 rotWithShape="1">
          <a:blip r:embed="rId2"/>
          <a:srcRect l="1012" t="22960" r="50105" b="43502"/>
          <a:stretch/>
        </p:blipFill>
        <p:spPr>
          <a:xfrm>
            <a:off x="513143" y="1644162"/>
            <a:ext cx="8019470" cy="30948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1967" t="47104" r="46978" b="37925"/>
          <a:stretch/>
        </p:blipFill>
        <p:spPr>
          <a:xfrm>
            <a:off x="820616" y="5065059"/>
            <a:ext cx="7711997" cy="15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KVIZOVI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2422"/>
          </a:xfrm>
        </p:spPr>
        <p:txBody>
          <a:bodyPr/>
          <a:lstStyle/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wordwall.net/hr/resource/2140420/informatika/jezik-mre%C5%BEe-protokoli</a:t>
            </a:r>
            <a:endParaRPr lang="hr-HR" sz="2400" dirty="0" smtClean="0"/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wordwall.net/hr/resource/673829/hrvatski-jezik/jezik-mre%c5%bee-i-protokoli</a:t>
            </a:r>
            <a:endParaRPr lang="hr-HR" sz="2400" dirty="0" smtClean="0"/>
          </a:p>
          <a:p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5952" t="59621" r="16594" b="10583"/>
          <a:stretch/>
        </p:blipFill>
        <p:spPr>
          <a:xfrm>
            <a:off x="1178168" y="4809393"/>
            <a:ext cx="7714018" cy="191672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237401" y="3341476"/>
            <a:ext cx="66691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Paketni prijenos podataka ima 3 dijela</a:t>
            </a:r>
            <a:endParaRPr lang="hr-HR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21826" y="3997278"/>
            <a:ext cx="775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Datoteka koju prenosimo mrežom dijeli se u male dijelove koji se nazivaju </a:t>
            </a:r>
            <a:r>
              <a:rPr lang="hr-HR" b="1" dirty="0"/>
              <a:t>paketi</a:t>
            </a:r>
            <a:r>
              <a:rPr lang="hr-HR" dirty="0"/>
              <a:t> </a:t>
            </a:r>
            <a:endParaRPr lang="hr-HR" dirty="0" smtClean="0"/>
          </a:p>
          <a:p>
            <a:r>
              <a:rPr lang="hr-HR" dirty="0" smtClean="0"/>
              <a:t>pa </a:t>
            </a:r>
            <a:r>
              <a:rPr lang="hr-HR" dirty="0"/>
              <a:t>se takav način prijenosa naziva </a:t>
            </a:r>
            <a:r>
              <a:rPr lang="hr-HR" b="1" dirty="0"/>
              <a:t>paketni prijenos podataka</a:t>
            </a:r>
            <a:r>
              <a:rPr lang="hr-HR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8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9" t="16512" r="53170" b="18604"/>
          <a:stretch/>
        </p:blipFill>
        <p:spPr>
          <a:xfrm>
            <a:off x="0" y="-16219"/>
            <a:ext cx="9144000" cy="6874219"/>
          </a:xfrm>
          <a:prstGeom prst="rect">
            <a:avLst/>
          </a:prstGeom>
        </p:spPr>
      </p:pic>
      <p:pic>
        <p:nvPicPr>
          <p:cNvPr id="5" name="Picture 2" descr="Equip kabel U/UTP cat. 6, 15 m, plavi | MALL.H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b="12374"/>
          <a:stretch/>
        </p:blipFill>
        <p:spPr bwMode="auto">
          <a:xfrm>
            <a:off x="183375" y="3906235"/>
            <a:ext cx="2164171" cy="12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vezivanje optičkih vlakana: značajke, plusevi i minusi - Tehnološke  vijesti i high-tech flipperworld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64" y="1157368"/>
            <a:ext cx="1999541" cy="11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formation on Internet WiFi connection service in Kawana Hotel - Kawana  Hot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8" y="3930478"/>
            <a:ext cx="1469185" cy="8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8"/>
          <p:cNvCxnSpPr/>
          <p:nvPr/>
        </p:nvCxnSpPr>
        <p:spPr>
          <a:xfrm>
            <a:off x="1178169" y="6682154"/>
            <a:ext cx="45104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158132" y="1812007"/>
            <a:ext cx="43604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hr-HR" sz="2000" b="1" dirty="0">
                <a:solidFill>
                  <a:srgbClr val="7030A0"/>
                </a:solidFill>
              </a:rPr>
              <a:t>Optičke </a:t>
            </a:r>
            <a:r>
              <a:rPr lang="hr-HR" sz="2000" b="1" dirty="0" smtClean="0">
                <a:solidFill>
                  <a:srgbClr val="7030A0"/>
                </a:solidFill>
              </a:rPr>
              <a:t>veze: </a:t>
            </a:r>
            <a:r>
              <a:rPr lang="hr-HR" sz="2000" dirty="0" smtClean="0">
                <a:solidFill>
                  <a:srgbClr val="7030A0"/>
                </a:solidFill>
              </a:rPr>
              <a:t>kabeli </a:t>
            </a:r>
            <a:r>
              <a:rPr lang="hr-HR" sz="2000" dirty="0">
                <a:solidFill>
                  <a:srgbClr val="7030A0"/>
                </a:solidFill>
              </a:rPr>
              <a:t>s optičkim vlaknima</a:t>
            </a:r>
          </a:p>
          <a:p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48931" y="1044575"/>
            <a:ext cx="43788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hr-HR" sz="2000" b="1" dirty="0">
                <a:solidFill>
                  <a:srgbClr val="7030A0"/>
                </a:solidFill>
              </a:rPr>
              <a:t>Bežične </a:t>
            </a:r>
            <a:r>
              <a:rPr lang="hr-HR" sz="2000" b="1" dirty="0" smtClean="0">
                <a:solidFill>
                  <a:srgbClr val="7030A0"/>
                </a:solidFill>
              </a:rPr>
              <a:t>veze: </a:t>
            </a:r>
            <a:r>
              <a:rPr lang="hr-HR" sz="2000" dirty="0" smtClean="0">
                <a:solidFill>
                  <a:srgbClr val="7030A0"/>
                </a:solidFill>
              </a:rPr>
              <a:t>povezivanje </a:t>
            </a:r>
            <a:r>
              <a:rPr lang="hr-HR" sz="2000" dirty="0">
                <a:solidFill>
                  <a:srgbClr val="7030A0"/>
                </a:solidFill>
              </a:rPr>
              <a:t>radiovalovima</a:t>
            </a:r>
          </a:p>
          <a:p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48931" y="1402364"/>
            <a:ext cx="3612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hr-HR" sz="2000" b="1" dirty="0">
                <a:solidFill>
                  <a:srgbClr val="7030A0"/>
                </a:solidFill>
              </a:rPr>
              <a:t>Žične </a:t>
            </a:r>
            <a:r>
              <a:rPr lang="hr-HR" sz="2000" b="1" dirty="0" smtClean="0">
                <a:solidFill>
                  <a:srgbClr val="7030A0"/>
                </a:solidFill>
              </a:rPr>
              <a:t>veze: </a:t>
            </a:r>
            <a:r>
              <a:rPr lang="hr-HR" sz="2000" dirty="0" smtClean="0">
                <a:solidFill>
                  <a:srgbClr val="7030A0"/>
                </a:solidFill>
              </a:rPr>
              <a:t>povezivanje kabelima</a:t>
            </a:r>
            <a:endParaRPr lang="hr-H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8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D808D-CD6D-48A5-8636-D1766D8B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Korisničko-poslužiteljski model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52C0E6C-A409-4755-8694-31929BA23F18}"/>
              </a:ext>
            </a:extLst>
          </p:cNvPr>
          <p:cNvGrpSpPr/>
          <p:nvPr/>
        </p:nvGrpSpPr>
        <p:grpSpPr>
          <a:xfrm>
            <a:off x="904944" y="1390722"/>
            <a:ext cx="2587689" cy="2587689"/>
            <a:chOff x="373225" y="2052735"/>
            <a:chExt cx="2587689" cy="2587689"/>
          </a:xfrm>
        </p:grpSpPr>
        <p:pic>
          <p:nvPicPr>
            <p:cNvPr id="6" name="Slika 5" descr="Slika na kojoj se prikazuje monitor, objekt&#10;&#10;Opis je generiran uz visoku pouzdanost">
              <a:extLst>
                <a:ext uri="{FF2B5EF4-FFF2-40B4-BE49-F238E27FC236}">
                  <a16:creationId xmlns:a16="http://schemas.microsoft.com/office/drawing/2014/main" id="{CECB0D3C-2ECD-4917-8DD7-65BA9FA86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3225" y="2052735"/>
              <a:ext cx="2587689" cy="2587689"/>
            </a:xfrm>
            <a:prstGeom prst="rect">
              <a:avLst/>
            </a:prstGeom>
          </p:spPr>
        </p:pic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5D7AB8E7-4254-4998-9DAD-E94A44FA1880}"/>
                </a:ext>
              </a:extLst>
            </p:cNvPr>
            <p:cNvSpPr txBox="1"/>
            <p:nvPr/>
          </p:nvSpPr>
          <p:spPr>
            <a:xfrm>
              <a:off x="849086" y="2515582"/>
              <a:ext cx="1614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/>
                <a:t>RAČUNALO</a:t>
              </a:r>
            </a:p>
            <a:p>
              <a:r>
                <a:rPr lang="hr-HR" sz="2400" b="1" dirty="0"/>
                <a:t>KORISNIK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3191109-0AAF-46E1-B920-9F6A89C919E0}"/>
              </a:ext>
            </a:extLst>
          </p:cNvPr>
          <p:cNvGrpSpPr/>
          <p:nvPr/>
        </p:nvGrpSpPr>
        <p:grpSpPr>
          <a:xfrm>
            <a:off x="5878161" y="1390722"/>
            <a:ext cx="2587689" cy="2587689"/>
            <a:chOff x="5293568" y="2052735"/>
            <a:chExt cx="2587689" cy="2587689"/>
          </a:xfrm>
        </p:grpSpPr>
        <p:pic>
          <p:nvPicPr>
            <p:cNvPr id="7" name="Slika 6" descr="Slika na kojoj se prikazuje monitor, objekt&#10;&#10;Opis je generiran uz visoku pouzdanost">
              <a:extLst>
                <a:ext uri="{FF2B5EF4-FFF2-40B4-BE49-F238E27FC236}">
                  <a16:creationId xmlns:a16="http://schemas.microsoft.com/office/drawing/2014/main" id="{90CE517D-9D91-417E-B53A-44B4965CF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3568" y="2052735"/>
              <a:ext cx="2587689" cy="2587689"/>
            </a:xfrm>
            <a:prstGeom prst="rect">
              <a:avLst/>
            </a:prstGeom>
          </p:spPr>
        </p:pic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6D5229DF-FEA5-4B3E-BF3B-892F6850A403}"/>
                </a:ext>
              </a:extLst>
            </p:cNvPr>
            <p:cNvSpPr txBox="1"/>
            <p:nvPr/>
          </p:nvSpPr>
          <p:spPr>
            <a:xfrm>
              <a:off x="5654351" y="2416629"/>
              <a:ext cx="1800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/>
                <a:t>RAČUNALO</a:t>
              </a:r>
            </a:p>
            <a:p>
              <a:r>
                <a:rPr lang="hr-HR" sz="2400" b="1" dirty="0"/>
                <a:t>POSLUŽITELJ</a:t>
              </a:r>
            </a:p>
          </p:txBody>
        </p:sp>
      </p:grpSp>
      <p:sp>
        <p:nvSpPr>
          <p:cNvPr id="13" name="Strelica: lijevo-desno 12">
            <a:extLst>
              <a:ext uri="{FF2B5EF4-FFF2-40B4-BE49-F238E27FC236}">
                <a16:creationId xmlns:a16="http://schemas.microsoft.com/office/drawing/2014/main" id="{2733E816-8FA2-4174-999A-93EC97DDFB12}"/>
              </a:ext>
            </a:extLst>
          </p:cNvPr>
          <p:cNvSpPr/>
          <p:nvPr/>
        </p:nvSpPr>
        <p:spPr>
          <a:xfrm>
            <a:off x="3545507" y="2008097"/>
            <a:ext cx="2279780" cy="67646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M R E Ž 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61182" y="4211764"/>
            <a:ext cx="362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Uvijek počinje komunikaciju s poslužiteljem. Korisnik traži podatke, usluge ili obavljanje nekog zadatka. Korisnik smo mi.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685397" y="4211764"/>
            <a:ext cx="4360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Uvijek čeka zahtjev korisnika. Uloga poslužitelja je obavljanje nekog zadatka ili usluge na zahtjev korisnika (Surfanje WWW-om, e-pošta):</a:t>
            </a:r>
          </a:p>
          <a:p>
            <a:r>
              <a:rPr lang="hr-HR" sz="2000" b="1" dirty="0" smtClean="0">
                <a:solidFill>
                  <a:srgbClr val="FF0000"/>
                </a:solidFill>
              </a:rPr>
              <a:t>Sisak – prognoza</a:t>
            </a:r>
          </a:p>
          <a:p>
            <a:r>
              <a:rPr lang="hr-HR" sz="2000" b="1" dirty="0" smtClean="0">
                <a:solidFill>
                  <a:srgbClr val="FF0000"/>
                </a:solidFill>
              </a:rPr>
              <a:t>Pretvaranje kuna u €</a:t>
            </a:r>
          </a:p>
        </p:txBody>
      </p:sp>
    </p:spTree>
    <p:extLst>
      <p:ext uri="{BB962C8B-B14F-4D97-AF65-F5344CB8AC3E}">
        <p14:creationId xmlns:p14="http://schemas.microsoft.com/office/powerpoint/2010/main" val="33217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BB835-8F46-4D0F-B91D-C2D5DE64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Propusnost mreže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A967D3-4E06-4F71-B644-0451266C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18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"/>
            </a:pPr>
            <a:r>
              <a:rPr lang="hr-HR" dirty="0"/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Propusnost veze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količina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podataka koja se u jedinici vremena može prenijeti mrežom</a:t>
            </a:r>
          </a:p>
          <a:p>
            <a:pPr>
              <a:buFont typeface="Wingdings" panose="05000000000000000000" pitchFamily="2" charset="2"/>
              <a:buChar char=""/>
            </a:pPr>
            <a:r>
              <a:rPr lang="hr-HR" dirty="0"/>
              <a:t> </a:t>
            </a:r>
            <a:r>
              <a:rPr lang="hr-HR" dirty="0" smtClean="0"/>
              <a:t>Da bismo izmjerili brzinu interneta upišemo u mrežni preglednik </a:t>
            </a:r>
            <a:r>
              <a:rPr lang="hr-HR" b="1" dirty="0" err="1" smtClean="0"/>
              <a:t>speed</a:t>
            </a:r>
            <a:r>
              <a:rPr lang="hr-HR" b="1" dirty="0" smtClean="0"/>
              <a:t> test</a:t>
            </a:r>
            <a:r>
              <a:rPr lang="hr-HR" dirty="0" smtClean="0"/>
              <a:t>, odaberemo </a:t>
            </a:r>
            <a:r>
              <a:rPr lang="hr-HR" dirty="0" err="1" smtClean="0"/>
              <a:t>ookla</a:t>
            </a:r>
            <a:r>
              <a:rPr lang="hr-HR" dirty="0" smtClean="0"/>
              <a:t>. Mjeri </a:t>
            </a:r>
            <a:r>
              <a:rPr lang="hr-HR" dirty="0"/>
              <a:t>se bitovima po sekundi(</a:t>
            </a:r>
            <a:r>
              <a:rPr lang="hr-HR" b="1" dirty="0" err="1"/>
              <a:t>bps</a:t>
            </a:r>
            <a:r>
              <a:rPr lang="hr-HR" dirty="0"/>
              <a:t>) ili </a:t>
            </a:r>
            <a:r>
              <a:rPr lang="hr-HR" dirty="0" err="1"/>
              <a:t>Megabitima</a:t>
            </a:r>
            <a:r>
              <a:rPr lang="hr-HR" dirty="0"/>
              <a:t> po sekundi(</a:t>
            </a:r>
            <a:r>
              <a:rPr lang="hr-HR" b="1" dirty="0"/>
              <a:t>Mbps</a:t>
            </a:r>
            <a:r>
              <a:rPr lang="hr-HR" dirty="0"/>
              <a:t>)</a:t>
            </a:r>
          </a:p>
        </p:txBody>
      </p:sp>
      <p:pic>
        <p:nvPicPr>
          <p:cNvPr id="1026" name="Picture 2" descr="Image result for mbps">
            <a:extLst>
              <a:ext uri="{FF2B5EF4-FFF2-40B4-BE49-F238E27FC236}">
                <a16:creationId xmlns:a16="http://schemas.microsoft.com/office/drawing/2014/main" id="{3E9C6A12-E08C-4E0A-A0ED-11104326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72" y="4758175"/>
            <a:ext cx="3090455" cy="173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86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20" t="16318" r="936" b="18409"/>
          <a:stretch/>
        </p:blipFill>
        <p:spPr>
          <a:xfrm>
            <a:off x="0" y="-12420"/>
            <a:ext cx="9144000" cy="68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E2186-AF03-4481-BECF-A6F2220E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Komunikacija korisnik-poslužitelj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D3D743-9830-479B-9397-EDE39D1F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6" y="1627896"/>
            <a:ext cx="7243600" cy="499499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805872" y="4505092"/>
            <a:ext cx="2985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Odvija se u tri faze:</a:t>
            </a:r>
          </a:p>
          <a:p>
            <a:pPr marL="342900" indent="-342900">
              <a:buAutoNum type="arabicPeriod"/>
            </a:pPr>
            <a:r>
              <a:rPr lang="hr-HR" sz="2400" b="1" dirty="0" smtClean="0">
                <a:solidFill>
                  <a:srgbClr val="FF0000"/>
                </a:solidFill>
              </a:rPr>
              <a:t>UPIT</a:t>
            </a:r>
          </a:p>
          <a:p>
            <a:pPr marL="342900" indent="-342900">
              <a:buAutoNum type="arabicPeriod"/>
            </a:pPr>
            <a:r>
              <a:rPr lang="hr-HR" sz="2400" b="1" dirty="0" smtClean="0">
                <a:solidFill>
                  <a:srgbClr val="FF0000"/>
                </a:solidFill>
              </a:rPr>
              <a:t>OBRADA ZAHTJEVA</a:t>
            </a:r>
          </a:p>
          <a:p>
            <a:pPr marL="342900" indent="-342900">
              <a:buAutoNum type="arabicPeriod"/>
            </a:pPr>
            <a:r>
              <a:rPr lang="hr-HR" sz="2400" b="1" dirty="0" smtClean="0">
                <a:solidFill>
                  <a:srgbClr val="FF0000"/>
                </a:solidFill>
              </a:rPr>
              <a:t>ODGOVOR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376" y="87923"/>
            <a:ext cx="8229600" cy="106944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Protokol je svojevrsni jezik s pomoću kojeg komuniciraju računala na mreži</a:t>
            </a:r>
            <a:endParaRPr lang="hr-HR" dirty="0"/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 rotWithShape="1">
          <a:blip r:embed="rId2"/>
          <a:srcRect t="16060" r="49709" b="17438"/>
          <a:stretch/>
        </p:blipFill>
        <p:spPr>
          <a:xfrm>
            <a:off x="1124384" y="1345223"/>
            <a:ext cx="7000740" cy="520731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0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Svrha protokola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50656" t="17484" r="717" b="19185"/>
          <a:stretch/>
        </p:blipFill>
        <p:spPr>
          <a:xfrm>
            <a:off x="969958" y="1345223"/>
            <a:ext cx="7365150" cy="53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3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protokola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2" t="55799" r="50105" b="18469"/>
          <a:stretch/>
        </p:blipFill>
        <p:spPr>
          <a:xfrm>
            <a:off x="350984" y="4011380"/>
            <a:ext cx="8433037" cy="249701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567502" y="6449747"/>
            <a:ext cx="365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9. Zadatak objašnjenje</a:t>
            </a:r>
            <a:endParaRPr lang="hr-HR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4167" t="30349" r="50495" b="22642"/>
          <a:stretch/>
        </p:blipFill>
        <p:spPr>
          <a:xfrm>
            <a:off x="5583529" y="153321"/>
            <a:ext cx="3437374" cy="35871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28026" t="29063" r="28013" b="21602"/>
          <a:stretch/>
        </p:blipFill>
        <p:spPr>
          <a:xfrm>
            <a:off x="964396" y="961386"/>
            <a:ext cx="3088963" cy="194990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68981" y="2972765"/>
            <a:ext cx="521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TCP/IP omogućuje komunikaciju preko raznih međusobno povezanih mreža</a:t>
            </a:r>
            <a:r>
              <a:rPr lang="hr-HR" dirty="0"/>
              <a:t> i danas je najrasprostranjeniji protokol na lokalnim </a:t>
            </a:r>
            <a:r>
              <a:rPr lang="hr-HR" dirty="0" smtClean="0"/>
              <a:t>mrežama.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94591" y="5027427"/>
            <a:ext cx="1060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FTP</a:t>
            </a:r>
            <a:r>
              <a:rPr lang="hr-HR" sz="1600" dirty="0"/>
              <a:t> je Internet </a:t>
            </a:r>
            <a:r>
              <a:rPr lang="hr-HR" sz="1600" b="1" dirty="0"/>
              <a:t>protokol</a:t>
            </a:r>
            <a:r>
              <a:rPr lang="hr-HR" sz="1600" dirty="0"/>
              <a:t> </a:t>
            </a:r>
            <a:r>
              <a:rPr lang="hr-HR" sz="1600" dirty="0" smtClean="0"/>
              <a:t>za razmjenu </a:t>
            </a:r>
            <a:r>
              <a:rPr lang="hr-HR" sz="1600" dirty="0"/>
              <a:t>(prijenos) datoteka između dva računala preko </a:t>
            </a:r>
            <a:r>
              <a:rPr lang="hr-HR" sz="1600" b="1" dirty="0">
                <a:solidFill>
                  <a:srgbClr val="FF0000"/>
                </a:solidFill>
              </a:rPr>
              <a:t>TCP/IP</a:t>
            </a:r>
            <a:r>
              <a:rPr lang="hr-HR" sz="1600" dirty="0"/>
              <a:t> mreže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315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243</Words>
  <Application>Microsoft Office PowerPoint</Application>
  <PresentationFormat>Prikaz na zaslonu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Latha</vt:lpstr>
      <vt:lpstr>Wingdings</vt:lpstr>
      <vt:lpstr>Office Theme</vt:lpstr>
      <vt:lpstr>JEZIK  MREŽE, PROTOKOLI</vt:lpstr>
      <vt:lpstr>PowerPoint prezentacija</vt:lpstr>
      <vt:lpstr>Korisničko-poslužiteljski model</vt:lpstr>
      <vt:lpstr>Propusnost mreže</vt:lpstr>
      <vt:lpstr>PowerPoint prezentacija</vt:lpstr>
      <vt:lpstr>Komunikacija korisnik-poslužitelj</vt:lpstr>
      <vt:lpstr>Protokol je svojevrsni jezik s pomoću kojeg komuniciraju računala na mreži</vt:lpstr>
      <vt:lpstr>Svrha protokola</vt:lpstr>
      <vt:lpstr>Vrste protokola</vt:lpstr>
      <vt:lpstr>Vrste poslužitelja i protokola</vt:lpstr>
      <vt:lpstr>Vrste protokola (7. zadatak)</vt:lpstr>
      <vt:lpstr>KVIZOVI</vt:lpstr>
    </vt:vector>
  </TitlesOfParts>
  <Company>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sustavi</dc:title>
  <dc:creator>Ivana Ruzic</dc:creator>
  <cp:lastModifiedBy>Ribar 23</cp:lastModifiedBy>
  <cp:revision>46</cp:revision>
  <dcterms:created xsi:type="dcterms:W3CDTF">2018-09-11T18:04:09Z</dcterms:created>
  <dcterms:modified xsi:type="dcterms:W3CDTF">2025-03-02T10:44:07Z</dcterms:modified>
</cp:coreProperties>
</file>