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62D"/>
    <a:srgbClr val="FD971D"/>
    <a:srgbClr val="A31F26"/>
    <a:srgbClr val="E8B03E"/>
    <a:srgbClr val="DC9027"/>
    <a:srgbClr val="91BACF"/>
    <a:srgbClr val="F2653B"/>
    <a:srgbClr val="F8F8F8"/>
    <a:srgbClr val="005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91BA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AC7F-0D89-4EC3-8047-A0F615D1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874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A31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05BC-D050-4CE9-BE4E-D4127E3C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9549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C736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B861150-7C06-4D22-B25D-38AC3F44C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7" y="5999321"/>
            <a:ext cx="2023705" cy="463258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695C984F-E31D-4DEE-9345-C4405C27C5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886" y="775855"/>
            <a:ext cx="3896227" cy="27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FD4C8F5-09D9-4B02-9C79-D5D2B5D0EF86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4F162-42B2-461E-A49E-0D15DECF276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8CB76-5C0B-4B4A-9A53-53E8C7EE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D1EA-110B-46E9-BAA9-D88F82481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04C15-2671-4AE8-B951-F30EE4482E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2" name="Picture 11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A8621E29-BE6F-4011-B3F5-CE77DC0FB3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0724050-B31F-4140-8D4A-911609904E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2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4775F-413E-46CD-AFED-16288F6C6CD5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30ADA-BE8A-4F8C-9BED-29DB2E1EF69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712A94-7275-477E-AD40-60F082347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6" name="Picture 15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8241A478-3EC8-4F4F-83C7-B6FC14D4D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2F2DF2E-A35F-41D7-BEB8-052D756B077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958DB6-8856-4FEF-B449-5324C42B7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93633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0476A-A46F-4197-B31D-933E440EA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84C14A20-D749-46B5-8E85-47946CE3DADC}"/>
              </a:ext>
            </a:extLst>
          </p:cNvPr>
          <p:cNvSpPr/>
          <p:nvPr userDrawn="1"/>
        </p:nvSpPr>
        <p:spPr>
          <a:xfrm>
            <a:off x="0" y="5469308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773CEBF-7EFA-4F12-BAFB-48258ABE6B66}"/>
              </a:ext>
            </a:extLst>
          </p:cNvPr>
          <p:cNvSpPr/>
          <p:nvPr userDrawn="1"/>
        </p:nvSpPr>
        <p:spPr>
          <a:xfrm flipH="1" flipV="1">
            <a:off x="8055836" y="0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Graphic 9" descr="A lightbulb">
            <a:extLst>
              <a:ext uri="{FF2B5EF4-FFF2-40B4-BE49-F238E27FC236}">
                <a16:creationId xmlns:a16="http://schemas.microsoft.com/office/drawing/2014/main" id="{FE8F91C1-6ED1-4F43-993C-03D061C25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83435" y="3923229"/>
            <a:ext cx="2599346" cy="2599346"/>
          </a:xfrm>
          <a:prstGeom prst="rect">
            <a:avLst/>
          </a:prstGeom>
        </p:spPr>
      </p:pic>
      <p:pic>
        <p:nvPicPr>
          <p:cNvPr id="15" name="Graphic 14" descr="A flying paper airplane">
            <a:extLst>
              <a:ext uri="{FF2B5EF4-FFF2-40B4-BE49-F238E27FC236}">
                <a16:creationId xmlns:a16="http://schemas.microsoft.com/office/drawing/2014/main" id="{067144DD-24C9-40C9-B3A7-B429C6899F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599372" y="5486400"/>
            <a:ext cx="1705599" cy="1705599"/>
          </a:xfrm>
          <a:prstGeom prst="rect">
            <a:avLst/>
          </a:prstGeom>
        </p:spPr>
      </p:pic>
      <p:pic>
        <p:nvPicPr>
          <p:cNvPr id="17" name="Graphic 16" descr="A puzzle">
            <a:extLst>
              <a:ext uri="{FF2B5EF4-FFF2-40B4-BE49-F238E27FC236}">
                <a16:creationId xmlns:a16="http://schemas.microsoft.com/office/drawing/2014/main" id="{B47E1F10-AD2A-4DDF-A1D3-23F4D7E459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841505" y="-164500"/>
            <a:ext cx="1463466" cy="1463466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B6B8430-5F5F-4D1C-BD41-63D6126455E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16" y="6334470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1F7D9-1E6D-443B-BBAD-74829EF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2224-4F6D-4F6F-9619-56901EC08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418D-CC3F-4380-A5BA-1B710A44E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2.8.2021.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8E6D-3E49-45A1-B939-5076E43C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AD8A-BC21-408C-B98C-83E76FF6B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8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Korak po korak do rješenja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r-HR" b="1" dirty="0" smtClean="0"/>
              <a:t>Algoritam</a:t>
            </a:r>
            <a:r>
              <a:rPr lang="hr-HR" dirty="0" smtClean="0"/>
              <a:t> predstavlja metodu, postupak rješenja nekog problema ili postizanje određenog cilja. Susrećemo ih u raznim situacijama u svakodnevnom životu.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dirty="0" smtClean="0"/>
              <a:t>Jednostavni primjeri algoritama iz svakodnevnog života su: odlazak u trgovinu, prelazak ulice, kuhanje čaja…</a:t>
            </a:r>
          </a:p>
        </p:txBody>
      </p:sp>
    </p:spTree>
    <p:extLst>
      <p:ext uri="{BB962C8B-B14F-4D97-AF65-F5344CB8AC3E}">
        <p14:creationId xmlns:p14="http://schemas.microsoft.com/office/powerpoint/2010/main" val="66127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5863047" cy="4121555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Algoritam postupka kuhanja čaja: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/>
              <a:t>u kuhalo ulij vodu</a:t>
            </a:r>
          </a:p>
          <a:p>
            <a:r>
              <a:rPr lang="hr-HR" dirty="0"/>
              <a:t>u</a:t>
            </a:r>
            <a:r>
              <a:rPr lang="hr-HR" dirty="0" smtClean="0"/>
              <a:t>ključi kuhalo i zagrij vodu do vrenja</a:t>
            </a:r>
          </a:p>
          <a:p>
            <a:r>
              <a:rPr lang="hr-HR" dirty="0"/>
              <a:t>p</a:t>
            </a:r>
            <a:r>
              <a:rPr lang="hr-HR" dirty="0" smtClean="0"/>
              <a:t>ričekaj da voda prokuha</a:t>
            </a:r>
          </a:p>
          <a:p>
            <a:r>
              <a:rPr lang="hr-HR" dirty="0" smtClean="0"/>
              <a:t>vruću vodu ulij u šalicu s čajem</a:t>
            </a:r>
          </a:p>
          <a:p>
            <a:r>
              <a:rPr lang="hr-HR" dirty="0" smtClean="0"/>
              <a:t>poklopi šalicu i ostavi čaj da odstoji 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039" y="1934303"/>
            <a:ext cx="3819525" cy="347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7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Algoritamske strukture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43506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Ovisno o načinu slaganja uputa, u algoritmu se mogu koristiti tri osnovne strukture: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algoritamska struktura SLIJEDA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algoritamska struktura GRANANJA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algoritamska struktura PONAVLJANJA</a:t>
            </a:r>
          </a:p>
          <a:p>
            <a:pPr marL="514350" indent="-514350">
              <a:buFont typeface="+mj-lt"/>
              <a:buAutoNum type="arabicPeriod"/>
            </a:pPr>
            <a:endParaRPr lang="hr-HR" dirty="0"/>
          </a:p>
          <a:p>
            <a:pPr marL="0" indent="0">
              <a:buNone/>
            </a:pPr>
            <a:r>
              <a:rPr lang="hr-HR" i="1" dirty="0" smtClean="0"/>
              <a:t>Postupak kuhanja čaja </a:t>
            </a:r>
            <a:r>
              <a:rPr lang="hr-HR" dirty="0" smtClean="0"/>
              <a:t>sastoji se od uputa koje slijede jedna za drugom stoga takvu strukturu nazivamo </a:t>
            </a:r>
            <a:r>
              <a:rPr lang="hr-HR" i="1" dirty="0" smtClean="0"/>
              <a:t>strukturom slijeda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711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9781904" cy="49008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Algoritam prelaska preko ceste:</a:t>
            </a:r>
          </a:p>
          <a:p>
            <a:pPr marL="0" indent="0">
              <a:buNone/>
            </a:pPr>
            <a:endParaRPr lang="hr-HR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693529"/>
            <a:ext cx="5928362" cy="2818997"/>
          </a:xfrm>
          <a:prstGeom prst="rect">
            <a:avLst/>
          </a:prstGeom>
        </p:spPr>
      </p:pic>
      <p:sp>
        <p:nvSpPr>
          <p:cNvPr id="6" name="Rezervirano mjesto sadržaja 2"/>
          <p:cNvSpPr txBox="1">
            <a:spLocks/>
          </p:cNvSpPr>
          <p:nvPr/>
        </p:nvSpPr>
        <p:spPr>
          <a:xfrm>
            <a:off x="7665718" y="3035026"/>
            <a:ext cx="4273733" cy="2634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 smtClean="0"/>
              <a:t>Ovdje vidimo primjer </a:t>
            </a:r>
            <a:r>
              <a:rPr lang="hr-HR" i="1" dirty="0" smtClean="0"/>
              <a:t>strukture grananja </a:t>
            </a:r>
            <a:r>
              <a:rPr lang="hr-HR" dirty="0" smtClean="0"/>
              <a:t>u kojoj obavljanje radnje ovisi o odgovoru na neko od pitanja.</a:t>
            </a:r>
            <a:endParaRPr lang="hr-HR" dirty="0"/>
          </a:p>
          <a:p>
            <a:pPr marL="0" indent="0">
              <a:buFont typeface="Arial" panose="020B0604020202020204" pitchFamily="34" charset="0"/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52233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9781904" cy="49008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Algoritam zamjene kotača na automobilu:</a:t>
            </a:r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7080066" y="2765037"/>
            <a:ext cx="4273733" cy="2634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 smtClean="0"/>
              <a:t>Unutar ovog algoritma, uz </a:t>
            </a:r>
            <a:r>
              <a:rPr lang="hr-HR" i="1" dirty="0" smtClean="0"/>
              <a:t>strukturu slijeda</a:t>
            </a:r>
            <a:r>
              <a:rPr lang="hr-HR" dirty="0" smtClean="0"/>
              <a:t>, nalaze se i dvije </a:t>
            </a:r>
            <a:r>
              <a:rPr lang="hr-HR" i="1" dirty="0" smtClean="0"/>
              <a:t>strukture ponavljanja </a:t>
            </a:r>
            <a:r>
              <a:rPr lang="hr-HR" dirty="0" smtClean="0"/>
              <a:t>(odvijanje i zatezanje vijaka). </a:t>
            </a:r>
            <a:endParaRPr lang="hr-HR" sz="20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765037"/>
            <a:ext cx="4961710" cy="240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Dijagram toka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921155"/>
          </a:xfrm>
        </p:spPr>
        <p:txBody>
          <a:bodyPr/>
          <a:lstStyle/>
          <a:p>
            <a:pPr marL="0" indent="0" algn="just">
              <a:buNone/>
            </a:pPr>
            <a:r>
              <a:rPr lang="hr-HR" dirty="0" smtClean="0"/>
              <a:t>Grafički prikaz algoritma naziva se </a:t>
            </a:r>
            <a:r>
              <a:rPr lang="hr-HR" b="1" dirty="0" smtClean="0"/>
              <a:t>dijagram toka</a:t>
            </a:r>
            <a:r>
              <a:rPr lang="hr-HR" dirty="0" smtClean="0"/>
              <a:t>. Za njegovu izradu koristimo dogovorene grafičke simbole prikazane u tablici.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551" y="2534194"/>
            <a:ext cx="4933815" cy="366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8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Algoritam – zbrajanje dva broja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56" y="2118650"/>
            <a:ext cx="3924840" cy="1141408"/>
          </a:xfrm>
          <a:prstGeom prst="rect">
            <a:avLst/>
          </a:prstGeom>
        </p:spPr>
      </p:pic>
      <p:sp>
        <p:nvSpPr>
          <p:cNvPr id="6" name="Pravokutnik 5"/>
          <p:cNvSpPr/>
          <p:nvPr/>
        </p:nvSpPr>
        <p:spPr>
          <a:xfrm>
            <a:off x="233500" y="1502964"/>
            <a:ext cx="18494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PSEUDOJEZIK</a:t>
            </a:r>
            <a:endParaRPr lang="hr-H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Pravokutnik 24"/>
          <p:cNvSpPr/>
          <p:nvPr/>
        </p:nvSpPr>
        <p:spPr>
          <a:xfrm>
            <a:off x="7724423" y="1502964"/>
            <a:ext cx="24037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DIJAGRAM TIJEKA</a:t>
            </a:r>
            <a:endParaRPr lang="hr-H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6" name="Slika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387" y="1981764"/>
            <a:ext cx="1638300" cy="4200525"/>
          </a:xfrm>
          <a:prstGeom prst="rect">
            <a:avLst/>
          </a:prstGeom>
        </p:spPr>
      </p:pic>
      <p:sp>
        <p:nvSpPr>
          <p:cNvPr id="27" name="Pravokutnik 26"/>
          <p:cNvSpPr/>
          <p:nvPr/>
        </p:nvSpPr>
        <p:spPr>
          <a:xfrm>
            <a:off x="233500" y="3620362"/>
            <a:ext cx="30664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RAČUNALNI PROGRAM</a:t>
            </a:r>
            <a:endParaRPr lang="hr-H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8" name="Slika 27"/>
          <p:cNvPicPr>
            <a:picLocks noChangeAspect="1"/>
          </p:cNvPicPr>
          <p:nvPr/>
        </p:nvPicPr>
        <p:blipFill rotWithShape="1">
          <a:blip r:embed="rId4"/>
          <a:srcRect t="3795" b="1"/>
          <a:stretch/>
        </p:blipFill>
        <p:spPr>
          <a:xfrm>
            <a:off x="368756" y="4428308"/>
            <a:ext cx="5452026" cy="130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6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08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207</Words>
  <Application>Microsoft Office PowerPoint</Application>
  <PresentationFormat>Široki zaslon</PresentationFormat>
  <Paragraphs>32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Korak po korak do rješenja</vt:lpstr>
      <vt:lpstr>Algoritam</vt:lpstr>
      <vt:lpstr>Algoritam</vt:lpstr>
      <vt:lpstr>Algoritamske strukture</vt:lpstr>
      <vt:lpstr>Algoritam</vt:lpstr>
      <vt:lpstr>Algoritam</vt:lpstr>
      <vt:lpstr>Dijagram toka</vt:lpstr>
      <vt:lpstr>Algoritam – zbrajanje dva broja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Admin</cp:lastModifiedBy>
  <cp:revision>14</cp:revision>
  <dcterms:created xsi:type="dcterms:W3CDTF">2021-04-08T02:08:44Z</dcterms:created>
  <dcterms:modified xsi:type="dcterms:W3CDTF">2021-08-02T16:28:23Z</dcterms:modified>
</cp:coreProperties>
</file>