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6" r:id="rId10"/>
    <p:sldId id="264" r:id="rId1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362D"/>
    <a:srgbClr val="FD971D"/>
    <a:srgbClr val="A31F26"/>
    <a:srgbClr val="E8B03E"/>
    <a:srgbClr val="DC9027"/>
    <a:srgbClr val="91BACF"/>
    <a:srgbClr val="F2653B"/>
    <a:srgbClr val="F8F8F8"/>
    <a:srgbClr val="005E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10.svg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91BA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9AC7F-0D89-4EC3-8047-A0F615D17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69874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 b="1">
                <a:solidFill>
                  <a:srgbClr val="A31F2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005BC-D050-4CE9-BE4E-D4127E3C0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49549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rgbClr val="C7362D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hr-HR" dirty="0"/>
          </a:p>
        </p:txBody>
      </p:sp>
      <p:pic>
        <p:nvPicPr>
          <p:cNvPr id="7" name="Picture 6" descr="White text on a black background&#10;&#10;Description automatically generated">
            <a:extLst>
              <a:ext uri="{FF2B5EF4-FFF2-40B4-BE49-F238E27FC236}">
                <a16:creationId xmlns:a16="http://schemas.microsoft.com/office/drawing/2014/main" id="{3B861150-7C06-4D22-B25D-38AC3F44C4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4147" y="5999321"/>
            <a:ext cx="2023705" cy="463258"/>
          </a:xfrm>
          <a:prstGeom prst="rect">
            <a:avLst/>
          </a:prstGeom>
        </p:spPr>
      </p:pic>
      <p:pic>
        <p:nvPicPr>
          <p:cNvPr id="17" name="Picture 16" descr="Logo&#10;&#10;Description automatically generated">
            <a:extLst>
              <a:ext uri="{FF2B5EF4-FFF2-40B4-BE49-F238E27FC236}">
                <a16:creationId xmlns:a16="http://schemas.microsoft.com/office/drawing/2014/main" id="{695C984F-E31D-4DEE-9345-C4405C27C54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7886" y="775855"/>
            <a:ext cx="3896227" cy="273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973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FD4C8F5-09D9-4B02-9C79-D5D2B5D0EF86}"/>
              </a:ext>
            </a:extLst>
          </p:cNvPr>
          <p:cNvSpPr/>
          <p:nvPr userDrawn="1"/>
        </p:nvSpPr>
        <p:spPr>
          <a:xfrm>
            <a:off x="0" y="6298250"/>
            <a:ext cx="12192000" cy="568295"/>
          </a:xfrm>
          <a:prstGeom prst="rect">
            <a:avLst/>
          </a:prstGeom>
          <a:solidFill>
            <a:srgbClr val="91BA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64F162-42B2-461E-A49E-0D15DECF276E}"/>
              </a:ext>
            </a:extLst>
          </p:cNvPr>
          <p:cNvSpPr/>
          <p:nvPr userDrawn="1"/>
        </p:nvSpPr>
        <p:spPr>
          <a:xfrm>
            <a:off x="0" y="1"/>
            <a:ext cx="12192000" cy="1333144"/>
          </a:xfrm>
          <a:prstGeom prst="rect">
            <a:avLst/>
          </a:prstGeom>
          <a:solidFill>
            <a:srgbClr val="91BA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08CB76-5C0B-4B4A-9A53-53E8C7EEC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94348"/>
            <a:ext cx="10515600" cy="968019"/>
          </a:xfrm>
        </p:spPr>
        <p:txBody>
          <a:bodyPr/>
          <a:lstStyle>
            <a:lvl1pPr algn="ctr">
              <a:defRPr b="1">
                <a:solidFill>
                  <a:srgbClr val="A31F2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54D1EA-110B-46E9-BAA9-D88F82481B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13039"/>
            <a:ext cx="10515600" cy="4351338"/>
          </a:xfrm>
        </p:spPr>
        <p:txBody>
          <a:bodyPr/>
          <a:lstStyle>
            <a:lvl1pPr>
              <a:defRPr>
                <a:solidFill>
                  <a:srgbClr val="005E6A"/>
                </a:solidFill>
              </a:defRPr>
            </a:lvl1pPr>
            <a:lvl2pPr>
              <a:defRPr>
                <a:solidFill>
                  <a:srgbClr val="005E6A"/>
                </a:solidFill>
              </a:defRPr>
            </a:lvl2pPr>
            <a:lvl3pPr>
              <a:defRPr>
                <a:solidFill>
                  <a:srgbClr val="005E6A"/>
                </a:solidFill>
              </a:defRPr>
            </a:lvl3pPr>
            <a:lvl4pPr>
              <a:defRPr>
                <a:solidFill>
                  <a:srgbClr val="005E6A"/>
                </a:solidFill>
              </a:defRPr>
            </a:lvl4pPr>
            <a:lvl5pPr>
              <a:defRPr>
                <a:solidFill>
                  <a:srgbClr val="005E6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1804C15-2671-4AE8-B951-F30EE4482E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4331" y="327089"/>
            <a:ext cx="738874" cy="702536"/>
          </a:xfrm>
          <a:prstGeom prst="rect">
            <a:avLst/>
          </a:prstGeom>
        </p:spPr>
      </p:pic>
      <p:pic>
        <p:nvPicPr>
          <p:cNvPr id="12" name="Picture 11" descr="A picture containing text, vector graphics, clipart&#10;&#10;Description automatically generated">
            <a:extLst>
              <a:ext uri="{FF2B5EF4-FFF2-40B4-BE49-F238E27FC236}">
                <a16:creationId xmlns:a16="http://schemas.microsoft.com/office/drawing/2014/main" id="{A8621E29-BE6F-4011-B3F5-CE77DC0FB32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8754" y="209085"/>
            <a:ext cx="953282" cy="953282"/>
          </a:xfrm>
          <a:prstGeom prst="rect">
            <a:avLst/>
          </a:prstGeom>
        </p:spPr>
      </p:pic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70724050-B31F-4140-8D4A-911609904ED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136" y="6404488"/>
            <a:ext cx="1491044" cy="355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029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4B922-6A14-4BA9-BA65-3B4BD9B843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058" y="1613039"/>
            <a:ext cx="5181600" cy="4351338"/>
          </a:xfrm>
        </p:spPr>
        <p:txBody>
          <a:bodyPr/>
          <a:lstStyle>
            <a:lvl1pPr>
              <a:defRPr>
                <a:solidFill>
                  <a:srgbClr val="005E6A"/>
                </a:solidFill>
              </a:defRPr>
            </a:lvl1pPr>
            <a:lvl2pPr>
              <a:defRPr>
                <a:solidFill>
                  <a:srgbClr val="005E6A"/>
                </a:solidFill>
              </a:defRPr>
            </a:lvl2pPr>
            <a:lvl3pPr>
              <a:defRPr>
                <a:solidFill>
                  <a:srgbClr val="005E6A"/>
                </a:solidFill>
              </a:defRPr>
            </a:lvl3pPr>
            <a:lvl4pPr>
              <a:defRPr>
                <a:solidFill>
                  <a:srgbClr val="005E6A"/>
                </a:solidFill>
              </a:defRPr>
            </a:lvl4pPr>
            <a:lvl5pPr>
              <a:defRPr>
                <a:solidFill>
                  <a:srgbClr val="005E6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51054D-D827-441C-A41C-C6D81CE9D5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5486" y="1609864"/>
            <a:ext cx="5181600" cy="4351338"/>
          </a:xfrm>
        </p:spPr>
        <p:txBody>
          <a:bodyPr/>
          <a:lstStyle>
            <a:lvl1pPr>
              <a:defRPr>
                <a:solidFill>
                  <a:srgbClr val="005E6A"/>
                </a:solidFill>
              </a:defRPr>
            </a:lvl1pPr>
            <a:lvl2pPr>
              <a:defRPr>
                <a:solidFill>
                  <a:srgbClr val="005E6A"/>
                </a:solidFill>
              </a:defRPr>
            </a:lvl2pPr>
            <a:lvl3pPr>
              <a:defRPr>
                <a:solidFill>
                  <a:srgbClr val="005E6A"/>
                </a:solidFill>
              </a:defRPr>
            </a:lvl3pPr>
            <a:lvl4pPr>
              <a:defRPr>
                <a:solidFill>
                  <a:srgbClr val="005E6A"/>
                </a:solidFill>
              </a:defRPr>
            </a:lvl4pPr>
            <a:lvl5pPr>
              <a:defRPr>
                <a:solidFill>
                  <a:srgbClr val="005E6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864775F-413E-46CD-AFED-16288F6C6CD5}"/>
              </a:ext>
            </a:extLst>
          </p:cNvPr>
          <p:cNvSpPr/>
          <p:nvPr userDrawn="1"/>
        </p:nvSpPr>
        <p:spPr>
          <a:xfrm>
            <a:off x="0" y="6298250"/>
            <a:ext cx="12192000" cy="568295"/>
          </a:xfrm>
          <a:prstGeom prst="rect">
            <a:avLst/>
          </a:prstGeom>
          <a:solidFill>
            <a:srgbClr val="91BA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930ADA-BE8A-4F8C-9BED-29DB2E1EF69E}"/>
              </a:ext>
            </a:extLst>
          </p:cNvPr>
          <p:cNvSpPr/>
          <p:nvPr userDrawn="1"/>
        </p:nvSpPr>
        <p:spPr>
          <a:xfrm>
            <a:off x="0" y="1"/>
            <a:ext cx="12192000" cy="1333144"/>
          </a:xfrm>
          <a:prstGeom prst="rect">
            <a:avLst/>
          </a:prstGeom>
          <a:solidFill>
            <a:srgbClr val="91BA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66B90DB7-04E3-43D3-9352-1D52114D3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94348"/>
            <a:ext cx="10515600" cy="968019"/>
          </a:xfrm>
        </p:spPr>
        <p:txBody>
          <a:bodyPr/>
          <a:lstStyle>
            <a:lvl1pPr algn="ctr">
              <a:defRPr b="1">
                <a:solidFill>
                  <a:srgbClr val="A31F2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B712A94-7275-477E-AD40-60F082347E1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4331" y="327089"/>
            <a:ext cx="738874" cy="702536"/>
          </a:xfrm>
          <a:prstGeom prst="rect">
            <a:avLst/>
          </a:prstGeom>
        </p:spPr>
      </p:pic>
      <p:pic>
        <p:nvPicPr>
          <p:cNvPr id="16" name="Picture 15" descr="A picture containing text, vector graphics, clipart&#10;&#10;Description automatically generated">
            <a:extLst>
              <a:ext uri="{FF2B5EF4-FFF2-40B4-BE49-F238E27FC236}">
                <a16:creationId xmlns:a16="http://schemas.microsoft.com/office/drawing/2014/main" id="{8241A478-3EC8-4F4F-83C7-B6FC14D4D2D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8754" y="209085"/>
            <a:ext cx="953282" cy="953282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22F2DF2E-A35F-41D7-BEB8-052D756B077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1136" y="6404488"/>
            <a:ext cx="1491044" cy="355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673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88E5A-D5D1-4AF8-8DF8-B258B082F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839" y="365125"/>
            <a:ext cx="5489961" cy="1325563"/>
          </a:xfrm>
        </p:spPr>
        <p:txBody>
          <a:bodyPr>
            <a:normAutofit/>
          </a:bodyPr>
          <a:lstStyle>
            <a:lvl1pPr>
              <a:defRPr sz="4400" b="1">
                <a:solidFill>
                  <a:srgbClr val="A31F2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4B922-6A14-4BA9-BA65-3B4BD9B843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9839" y="1825625"/>
            <a:ext cx="5489961" cy="4667250"/>
          </a:xfrm>
        </p:spPr>
        <p:txBody>
          <a:bodyPr/>
          <a:lstStyle>
            <a:lvl1pPr>
              <a:defRPr>
                <a:solidFill>
                  <a:srgbClr val="005E6A"/>
                </a:solidFill>
              </a:defRPr>
            </a:lvl1pPr>
            <a:lvl2pPr>
              <a:defRPr>
                <a:solidFill>
                  <a:srgbClr val="005E6A"/>
                </a:solidFill>
              </a:defRPr>
            </a:lvl2pPr>
            <a:lvl3pPr>
              <a:defRPr>
                <a:solidFill>
                  <a:srgbClr val="005E6A"/>
                </a:solidFill>
              </a:defRPr>
            </a:lvl3pPr>
            <a:lvl4pPr>
              <a:defRPr>
                <a:solidFill>
                  <a:srgbClr val="005E6A"/>
                </a:solidFill>
              </a:defRPr>
            </a:lvl4pPr>
            <a:lvl5pPr>
              <a:defRPr>
                <a:solidFill>
                  <a:srgbClr val="005E6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958DB6-8856-4FEF-B449-5324C42B77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93633" y="0"/>
            <a:ext cx="559836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144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29F2B362-44CC-4A10-A1CB-8EB27FCAF6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399308"/>
            <a:ext cx="5489961" cy="1325563"/>
          </a:xfrm>
        </p:spPr>
        <p:txBody>
          <a:bodyPr>
            <a:normAutofit/>
          </a:bodyPr>
          <a:lstStyle>
            <a:lvl1pPr>
              <a:defRPr sz="4400" b="1">
                <a:solidFill>
                  <a:srgbClr val="A31F26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24EB2D8-8A76-4C70-ADE6-DB8FF5593C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0" y="1859808"/>
            <a:ext cx="5489961" cy="4667250"/>
          </a:xfrm>
        </p:spPr>
        <p:txBody>
          <a:bodyPr/>
          <a:lstStyle>
            <a:lvl1pPr>
              <a:defRPr>
                <a:solidFill>
                  <a:srgbClr val="005E6A"/>
                </a:solidFill>
              </a:defRPr>
            </a:lvl1pPr>
            <a:lvl2pPr>
              <a:defRPr>
                <a:solidFill>
                  <a:srgbClr val="005E6A"/>
                </a:solidFill>
              </a:defRPr>
            </a:lvl2pPr>
            <a:lvl3pPr>
              <a:defRPr>
                <a:solidFill>
                  <a:srgbClr val="005E6A"/>
                </a:solidFill>
              </a:defRPr>
            </a:lvl3pPr>
            <a:lvl4pPr>
              <a:defRPr>
                <a:solidFill>
                  <a:srgbClr val="005E6A"/>
                </a:solidFill>
              </a:defRPr>
            </a:lvl4pPr>
            <a:lvl5pPr>
              <a:defRPr>
                <a:solidFill>
                  <a:srgbClr val="005E6A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90476A-A46F-4197-B31D-933E440EAF3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559836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045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84C14A20-D749-46B5-8E85-47946CE3DADC}"/>
              </a:ext>
            </a:extLst>
          </p:cNvPr>
          <p:cNvSpPr/>
          <p:nvPr userDrawn="1"/>
        </p:nvSpPr>
        <p:spPr>
          <a:xfrm>
            <a:off x="0" y="5469308"/>
            <a:ext cx="4136164" cy="1388692"/>
          </a:xfrm>
          <a:prstGeom prst="rtTriangle">
            <a:avLst/>
          </a:prstGeom>
          <a:solidFill>
            <a:srgbClr val="91BA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F773CEBF-7EFA-4F12-BAFB-48258ABE6B66}"/>
              </a:ext>
            </a:extLst>
          </p:cNvPr>
          <p:cNvSpPr/>
          <p:nvPr userDrawn="1"/>
        </p:nvSpPr>
        <p:spPr>
          <a:xfrm flipH="1" flipV="1">
            <a:off x="8055836" y="0"/>
            <a:ext cx="4136164" cy="1388692"/>
          </a:xfrm>
          <a:prstGeom prst="rtTriangle">
            <a:avLst/>
          </a:prstGeom>
          <a:solidFill>
            <a:srgbClr val="91BA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pic>
        <p:nvPicPr>
          <p:cNvPr id="10" name="Graphic 9" descr="A lightbulb">
            <a:extLst>
              <a:ext uri="{FF2B5EF4-FFF2-40B4-BE49-F238E27FC236}">
                <a16:creationId xmlns:a16="http://schemas.microsoft.com/office/drawing/2014/main" id="{FE8F91C1-6ED1-4F43-993C-03D061C256B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83435" y="3923229"/>
            <a:ext cx="2599346" cy="2599346"/>
          </a:xfrm>
          <a:prstGeom prst="rect">
            <a:avLst/>
          </a:prstGeom>
        </p:spPr>
      </p:pic>
      <p:pic>
        <p:nvPicPr>
          <p:cNvPr id="15" name="Graphic 14" descr="A flying paper airplane">
            <a:extLst>
              <a:ext uri="{FF2B5EF4-FFF2-40B4-BE49-F238E27FC236}">
                <a16:creationId xmlns:a16="http://schemas.microsoft.com/office/drawing/2014/main" id="{067144DD-24C9-40C9-B3A7-B429C6899FC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flipH="1">
            <a:off x="10599372" y="5486400"/>
            <a:ext cx="1705599" cy="1705599"/>
          </a:xfrm>
          <a:prstGeom prst="rect">
            <a:avLst/>
          </a:prstGeom>
        </p:spPr>
      </p:pic>
      <p:pic>
        <p:nvPicPr>
          <p:cNvPr id="17" name="Graphic 16" descr="A puzzle">
            <a:extLst>
              <a:ext uri="{FF2B5EF4-FFF2-40B4-BE49-F238E27FC236}">
                <a16:creationId xmlns:a16="http://schemas.microsoft.com/office/drawing/2014/main" id="{B47E1F10-AD2A-4DDF-A1D3-23F4D7E4591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H="1">
            <a:off x="10841505" y="-164500"/>
            <a:ext cx="1463466" cy="1463466"/>
          </a:xfrm>
          <a:prstGeom prst="rect">
            <a:avLst/>
          </a:prstGeom>
        </p:spPr>
      </p:pic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1B6B8430-5F5F-4D1C-BD41-63D6126455E7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716" y="6334470"/>
            <a:ext cx="1491044" cy="355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156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701F7D9-1E6D-443B-BBAD-74829EF9F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1B2224-4F6D-4F6F-9619-56901EC08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0418D-CC3F-4380-A5BA-1B710A44ED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F35C4-785B-4E8F-B967-73CDC8F2C47E}" type="datetimeFigureOut">
              <a:rPr lang="hr-HR" smtClean="0"/>
              <a:t>2.8.2021.</a:t>
            </a:fld>
            <a:endParaRPr lang="hr-H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18E6D-3E49-45A1-B939-5076E43C4A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FAD8A-BC21-408C-B98C-83E76FF6B9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38CCF-E6C8-42FE-A8AF-DA9F41004FE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72866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6" r:id="rId4"/>
    <p:sldLayoutId id="2147483657" r:id="rId5"/>
    <p:sldLayoutId id="2147483655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EC88B-6EA3-40F9-85F1-466062562B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Mape i datoteke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682574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1565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EC4D6-ACF8-42F8-9625-56A854FAF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Datoteka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FFA3E-6693-4C59-B556-C049C62EE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13039"/>
            <a:ext cx="10515600" cy="1665738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Datoteka je zapis različitog sadržaja koji se na organiziran način sprema u spremnik računala (slika, zvuk, video, …). </a:t>
            </a:r>
          </a:p>
          <a:p>
            <a:pPr marL="0" indent="0">
              <a:buNone/>
            </a:pPr>
            <a:r>
              <a:rPr lang="hr-HR" dirty="0" smtClean="0"/>
              <a:t>Svaka datoteka sastoji se od </a:t>
            </a:r>
            <a:r>
              <a:rPr lang="hr-HR" b="1" dirty="0" smtClean="0"/>
              <a:t>naziva datoteke </a:t>
            </a:r>
            <a:r>
              <a:rPr lang="hr-HR" dirty="0" smtClean="0"/>
              <a:t>i</a:t>
            </a:r>
            <a:r>
              <a:rPr lang="hr-HR" b="1" dirty="0" smtClean="0"/>
              <a:t> datotečnog nastavka</a:t>
            </a:r>
            <a:r>
              <a:rPr lang="hr-HR" dirty="0" smtClean="0"/>
              <a:t>. 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6429" y="3278777"/>
            <a:ext cx="5438775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40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E04694A-DF52-4881-888D-FFB9269AE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Mapa</a:t>
            </a:r>
            <a:endParaRPr lang="hr-HR" dirty="0"/>
          </a:p>
        </p:txBody>
      </p:sp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838199" y="1991861"/>
            <a:ext cx="4217127" cy="3690481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hr-HR" b="1" dirty="0" smtClean="0"/>
              <a:t>Mapa</a:t>
            </a:r>
            <a:r>
              <a:rPr lang="hr-HR" dirty="0" smtClean="0"/>
              <a:t> je prostor u spremniku u koji spremamo datoteke ili druge mape. Svaka mapa ima svoj naziv.</a:t>
            </a:r>
          </a:p>
          <a:p>
            <a:pPr marL="0" indent="0" algn="just">
              <a:buNone/>
            </a:pPr>
            <a:endParaRPr lang="hr-HR" dirty="0"/>
          </a:p>
          <a:p>
            <a:pPr marL="0" indent="0" algn="just">
              <a:buNone/>
            </a:pPr>
            <a:r>
              <a:rPr lang="hr-HR" dirty="0" smtClean="0"/>
              <a:t>Ovakav način spremanja i organizacije podataka u računalu naziva se </a:t>
            </a:r>
            <a:r>
              <a:rPr lang="hr-HR" b="1" dirty="0" smtClean="0"/>
              <a:t>stablasta struktura mapa</a:t>
            </a:r>
            <a:r>
              <a:rPr lang="hr-HR" dirty="0" smtClean="0"/>
              <a:t>.  </a:t>
            </a:r>
            <a:endParaRPr lang="hr-HR" dirty="0"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9858" y="1574820"/>
            <a:ext cx="5859778" cy="4232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66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Putanja do datoteke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199" y="1613039"/>
            <a:ext cx="10515600" cy="21490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 smtClean="0"/>
              <a:t>Mape i datoteke spremljene su na neki spremnik računala. </a:t>
            </a:r>
            <a:r>
              <a:rPr lang="hr-HR" b="1" dirty="0" smtClean="0"/>
              <a:t>Put</a:t>
            </a:r>
            <a:r>
              <a:rPr lang="hr-HR" dirty="0" smtClean="0"/>
              <a:t> ili </a:t>
            </a:r>
            <a:r>
              <a:rPr lang="hr-HR" b="1" dirty="0" smtClean="0"/>
              <a:t>putanja</a:t>
            </a:r>
            <a:r>
              <a:rPr lang="hr-HR" dirty="0" smtClean="0"/>
              <a:t> do njihova odredišta sadržava naziv spremnika i mapa u kojima se nalazi datoteka. 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Putanja do datoteke „Dokument.docx”:</a:t>
            </a:r>
            <a:endParaRPr lang="hr-HR" dirty="0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367" y="3890827"/>
            <a:ext cx="10487025" cy="192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1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Naredbe za rad s mapama i datotekama</a:t>
            </a:r>
            <a:endParaRPr lang="hr-HR" dirty="0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587" y="2400708"/>
            <a:ext cx="11808823" cy="3019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680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Brisanje mape ili datoteke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199" y="1613039"/>
            <a:ext cx="10515600" cy="1443670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Mapu ili datoteku brišemo tako da ju odaberemo, zatim primijenimo naredbu </a:t>
            </a:r>
            <a:r>
              <a:rPr lang="hr-HR" b="1" dirty="0" smtClean="0"/>
              <a:t>Izbriši</a:t>
            </a:r>
            <a:r>
              <a:rPr lang="hr-HR" dirty="0" smtClean="0"/>
              <a:t> ili na tipkovnici pritisnemo tipku </a:t>
            </a:r>
            <a:r>
              <a:rPr lang="hr-HR" b="1" dirty="0" err="1" smtClean="0"/>
              <a:t>Delete</a:t>
            </a:r>
            <a:r>
              <a:rPr lang="hr-HR" dirty="0" smtClean="0"/>
              <a:t>. </a:t>
            </a:r>
          </a:p>
          <a:p>
            <a:pPr marL="0" indent="0">
              <a:buNone/>
            </a:pPr>
            <a:r>
              <a:rPr lang="hr-HR" dirty="0" smtClean="0"/>
              <a:t>Brisanjem se datoteka premješta u mapu </a:t>
            </a:r>
            <a:r>
              <a:rPr lang="hr-HR" b="1" dirty="0" smtClean="0"/>
              <a:t>Koš za smeće</a:t>
            </a:r>
            <a:r>
              <a:rPr lang="hr-HR" dirty="0" smtClean="0"/>
              <a:t>. 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8781" y="3729450"/>
            <a:ext cx="3533775" cy="123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646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Koš za smeće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b="1" dirty="0" smtClean="0"/>
              <a:t>Pražnjenjem</a:t>
            </a:r>
            <a:r>
              <a:rPr lang="hr-HR" dirty="0" smtClean="0"/>
              <a:t> </a:t>
            </a:r>
            <a:r>
              <a:rPr lang="hr-HR" b="1" dirty="0" smtClean="0"/>
              <a:t>Koša za smeće </a:t>
            </a:r>
            <a:r>
              <a:rPr lang="hr-HR" dirty="0" smtClean="0"/>
              <a:t>njegov se sadržaj </a:t>
            </a:r>
            <a:r>
              <a:rPr lang="hr-HR" b="1" dirty="0" smtClean="0"/>
              <a:t>trajno</a:t>
            </a:r>
            <a:r>
              <a:rPr lang="hr-HR" dirty="0" smtClean="0"/>
              <a:t> briše sa spremnika računala.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Ukoliko pak želimo vratiti neku izbrisanu mapu ili datoteku potrebno je otvoriti </a:t>
            </a:r>
            <a:r>
              <a:rPr lang="hr-HR" b="1" dirty="0" smtClean="0"/>
              <a:t>Koš za smeće</a:t>
            </a:r>
            <a:r>
              <a:rPr lang="hr-HR" dirty="0" smtClean="0"/>
              <a:t>, označiti mapu ili datoteku te primijeniti naredbu </a:t>
            </a:r>
            <a:r>
              <a:rPr lang="hr-HR" b="1" dirty="0" smtClean="0"/>
              <a:t>Vrati odabrane stavke</a:t>
            </a:r>
            <a:r>
              <a:rPr lang="hr-HR" dirty="0" smtClean="0"/>
              <a:t>. </a:t>
            </a:r>
          </a:p>
          <a:p>
            <a:pPr marL="0" indent="0">
              <a:buNone/>
            </a:pPr>
            <a:r>
              <a:rPr lang="hr-HR" dirty="0" smtClean="0"/>
              <a:t>Na taj način se mapa ili datoteka vraća na mjesto na kojem je prije bila u spremniku računala.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71217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Načini prikaza mapa i datoteka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199" y="1560787"/>
            <a:ext cx="3642361" cy="447425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r-HR" dirty="0" smtClean="0"/>
              <a:t>Mape i datoteke možemo prikazati na nekoliko načina:</a:t>
            </a:r>
          </a:p>
          <a:p>
            <a:pPr marL="0" indent="0">
              <a:buNone/>
            </a:pPr>
            <a:r>
              <a:rPr lang="hr-HR" dirty="0" smtClean="0"/>
              <a:t> </a:t>
            </a:r>
          </a:p>
          <a:p>
            <a:r>
              <a:rPr lang="hr-HR" dirty="0"/>
              <a:t>v</a:t>
            </a:r>
            <a:r>
              <a:rPr lang="hr-HR" dirty="0" smtClean="0"/>
              <a:t>rlo velike ikone</a:t>
            </a:r>
          </a:p>
          <a:p>
            <a:r>
              <a:rPr lang="hr-HR" dirty="0"/>
              <a:t>v</a:t>
            </a:r>
            <a:r>
              <a:rPr lang="hr-HR" dirty="0" smtClean="0"/>
              <a:t>elike ikone</a:t>
            </a:r>
          </a:p>
          <a:p>
            <a:r>
              <a:rPr lang="hr-HR" dirty="0"/>
              <a:t>s</a:t>
            </a:r>
            <a:r>
              <a:rPr lang="hr-HR" dirty="0" smtClean="0"/>
              <a:t>rednje ikone</a:t>
            </a:r>
          </a:p>
          <a:p>
            <a:r>
              <a:rPr lang="hr-HR" dirty="0"/>
              <a:t>m</a:t>
            </a:r>
            <a:r>
              <a:rPr lang="hr-HR" dirty="0" smtClean="0"/>
              <a:t>ape ikone</a:t>
            </a:r>
          </a:p>
          <a:p>
            <a:r>
              <a:rPr lang="hr-HR" dirty="0"/>
              <a:t>p</a:t>
            </a:r>
            <a:r>
              <a:rPr lang="hr-HR" dirty="0" smtClean="0"/>
              <a:t>opis</a:t>
            </a:r>
          </a:p>
          <a:p>
            <a:r>
              <a:rPr lang="hr-HR" dirty="0" smtClean="0"/>
              <a:t>detalji</a:t>
            </a:r>
          </a:p>
          <a:p>
            <a:r>
              <a:rPr lang="hr-HR" dirty="0" smtClean="0"/>
              <a:t>pločice</a:t>
            </a:r>
          </a:p>
          <a:p>
            <a:r>
              <a:rPr lang="hr-HR" dirty="0" smtClean="0"/>
              <a:t>sadržaj</a:t>
            </a: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3096" y="2813844"/>
            <a:ext cx="6318167" cy="1968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171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Sortiranje i grupiranje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199" y="1613039"/>
            <a:ext cx="423019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400" dirty="0" smtClean="0"/>
              <a:t>Radi lakšeg pregledavanja mape i datoteke možemo </a:t>
            </a:r>
            <a:r>
              <a:rPr lang="hr-HR" sz="2400" b="1" dirty="0" smtClean="0"/>
              <a:t>grupirati</a:t>
            </a:r>
            <a:r>
              <a:rPr lang="hr-HR" sz="2400" dirty="0" smtClean="0"/>
              <a:t> i </a:t>
            </a:r>
            <a:r>
              <a:rPr lang="hr-HR" sz="2400" b="1" dirty="0" smtClean="0"/>
              <a:t>sortirati</a:t>
            </a:r>
            <a:r>
              <a:rPr lang="hr-HR" sz="2400" dirty="0" smtClean="0"/>
              <a:t> prema:</a:t>
            </a:r>
          </a:p>
          <a:p>
            <a:pPr marL="0" indent="0">
              <a:buNone/>
            </a:pPr>
            <a:r>
              <a:rPr lang="hr-HR" sz="2400" dirty="0" smtClean="0"/>
              <a:t> </a:t>
            </a:r>
          </a:p>
          <a:p>
            <a:r>
              <a:rPr lang="hr-HR" sz="2400" dirty="0"/>
              <a:t>n</a:t>
            </a:r>
            <a:r>
              <a:rPr lang="hr-HR" sz="2400" dirty="0" smtClean="0"/>
              <a:t>azivu</a:t>
            </a:r>
          </a:p>
          <a:p>
            <a:r>
              <a:rPr lang="hr-HR" sz="2400" dirty="0"/>
              <a:t>v</a:t>
            </a:r>
            <a:r>
              <a:rPr lang="hr-HR" sz="2400" dirty="0" smtClean="0"/>
              <a:t>eličini</a:t>
            </a:r>
          </a:p>
          <a:p>
            <a:r>
              <a:rPr lang="hr-HR" sz="2400" dirty="0"/>
              <a:t>v</a:t>
            </a:r>
            <a:r>
              <a:rPr lang="hr-HR" sz="2400" dirty="0" smtClean="0"/>
              <a:t>rsti</a:t>
            </a:r>
          </a:p>
          <a:p>
            <a:r>
              <a:rPr lang="hr-HR" sz="2400" dirty="0"/>
              <a:t>d</a:t>
            </a:r>
            <a:r>
              <a:rPr lang="hr-HR" sz="2400" dirty="0" smtClean="0"/>
              <a:t>atumu stvaranja</a:t>
            </a:r>
          </a:p>
          <a:p>
            <a:r>
              <a:rPr lang="hr-HR" sz="2400" dirty="0" smtClean="0"/>
              <a:t>…</a:t>
            </a:r>
          </a:p>
          <a:p>
            <a:pPr marL="0" indent="0">
              <a:buNone/>
            </a:pPr>
            <a:endParaRPr lang="hr-HR" sz="24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2899" y="1664633"/>
            <a:ext cx="2800350" cy="424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578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260</Words>
  <Application>Microsoft Office PowerPoint</Application>
  <PresentationFormat>Široki zaslon</PresentationFormat>
  <Paragraphs>40</Paragraphs>
  <Slides>10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Mape i datoteke</vt:lpstr>
      <vt:lpstr>Datoteka</vt:lpstr>
      <vt:lpstr>Mapa</vt:lpstr>
      <vt:lpstr>Putanja do datoteke</vt:lpstr>
      <vt:lpstr>Naredbe za rad s mapama i datotekama</vt:lpstr>
      <vt:lpstr>Brisanje mape ili datoteke</vt:lpstr>
      <vt:lpstr>Koš za smeće</vt:lpstr>
      <vt:lpstr>Načini prikaza mapa i datoteka</vt:lpstr>
      <vt:lpstr>Sortiranje i grupiranje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Željka Knezović</dc:creator>
  <cp:lastModifiedBy>Admin</cp:lastModifiedBy>
  <cp:revision>12</cp:revision>
  <dcterms:created xsi:type="dcterms:W3CDTF">2021-04-08T02:08:44Z</dcterms:created>
  <dcterms:modified xsi:type="dcterms:W3CDTF">2021-08-02T11:43:25Z</dcterms:modified>
</cp:coreProperties>
</file>