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58" r:id="rId11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94330"/>
    <a:srgbClr val="194C53"/>
    <a:srgbClr val="83BCAF"/>
    <a:srgbClr val="62B1DB"/>
    <a:srgbClr val="236673"/>
    <a:srgbClr val="F9DD29"/>
    <a:srgbClr val="C7362D"/>
    <a:srgbClr val="FD971D"/>
    <a:srgbClr val="A31F26"/>
    <a:srgbClr val="E8B0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6.svg"/><Relationship Id="rId7" Type="http://schemas.openxmlformats.org/officeDocument/2006/relationships/image" Target="../media/image10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83BCA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9AC7F-0D89-4EC3-8047-A0F615D177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569874"/>
            <a:ext cx="9144000" cy="2387600"/>
          </a:xfrm>
        </p:spPr>
        <p:txBody>
          <a:bodyPr anchor="b">
            <a:normAutofit/>
          </a:bodyPr>
          <a:lstStyle>
            <a:lvl1pPr algn="ctr">
              <a:defRPr sz="4800" b="1">
                <a:solidFill>
                  <a:srgbClr val="C9433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B005BC-D050-4CE9-BE4E-D4127E3C06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049549"/>
            <a:ext cx="9144000" cy="1655762"/>
          </a:xfrm>
        </p:spPr>
        <p:txBody>
          <a:bodyPr/>
          <a:lstStyle>
            <a:lvl1pPr marL="0" indent="0" algn="ctr">
              <a:buNone/>
              <a:defRPr sz="2400" b="1">
                <a:solidFill>
                  <a:srgbClr val="194C5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hr-HR" dirty="0"/>
          </a:p>
        </p:txBody>
      </p:sp>
      <p:pic>
        <p:nvPicPr>
          <p:cNvPr id="7" name="Picture 6" descr="White text on a black background&#10;&#10;Description automatically generated">
            <a:extLst>
              <a:ext uri="{FF2B5EF4-FFF2-40B4-BE49-F238E27FC236}">
                <a16:creationId xmlns:a16="http://schemas.microsoft.com/office/drawing/2014/main" id="{3B861150-7C06-4D22-B25D-38AC3F44C4F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4147" y="5999321"/>
            <a:ext cx="2023705" cy="463258"/>
          </a:xfrm>
          <a:prstGeom prst="rect">
            <a:avLst/>
          </a:prstGeom>
        </p:spPr>
      </p:pic>
      <p:pic>
        <p:nvPicPr>
          <p:cNvPr id="40" name="Picture 39" descr="A picture containing logo&#10;&#10;Description automatically generated">
            <a:extLst>
              <a:ext uri="{FF2B5EF4-FFF2-40B4-BE49-F238E27FC236}">
                <a16:creationId xmlns:a16="http://schemas.microsoft.com/office/drawing/2014/main" id="{33826508-1E43-479E-B97E-9204AE9EDE5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1349" y="395421"/>
            <a:ext cx="3469302" cy="3254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1973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DFD4C8F5-09D9-4B02-9C79-D5D2B5D0EF86}"/>
              </a:ext>
            </a:extLst>
          </p:cNvPr>
          <p:cNvSpPr/>
          <p:nvPr userDrawn="1"/>
        </p:nvSpPr>
        <p:spPr>
          <a:xfrm>
            <a:off x="0" y="6298250"/>
            <a:ext cx="12192000" cy="568295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964F162-42B2-461E-A49E-0D15DECF276E}"/>
              </a:ext>
            </a:extLst>
          </p:cNvPr>
          <p:cNvSpPr/>
          <p:nvPr userDrawn="1"/>
        </p:nvSpPr>
        <p:spPr>
          <a:xfrm>
            <a:off x="0" y="1"/>
            <a:ext cx="12192000" cy="1333144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08CB76-5C0B-4B4A-9A53-53E8C7EEC2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94348"/>
            <a:ext cx="10515600" cy="968019"/>
          </a:xfrm>
        </p:spPr>
        <p:txBody>
          <a:bodyPr/>
          <a:lstStyle>
            <a:lvl1pPr algn="ctr">
              <a:defRPr b="1">
                <a:solidFill>
                  <a:srgbClr val="194C5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54D1EA-110B-46E9-BAA9-D88F82481B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4351338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09911F4F-9520-46F0-B762-78B8D7E3A49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1656" y="221390"/>
            <a:ext cx="915983" cy="826929"/>
          </a:xfrm>
          <a:prstGeom prst="rect">
            <a:avLst/>
          </a:prstGeom>
        </p:spPr>
      </p:pic>
      <p:pic>
        <p:nvPicPr>
          <p:cNvPr id="20" name="Picture 19" descr="A picture containing logo&#10;&#10;Description automatically generated">
            <a:extLst>
              <a:ext uri="{FF2B5EF4-FFF2-40B4-BE49-F238E27FC236}">
                <a16:creationId xmlns:a16="http://schemas.microsoft.com/office/drawing/2014/main" id="{C93DC43F-76DB-415C-924E-31B1F426215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151"/>
          <a:stretch/>
        </p:blipFill>
        <p:spPr>
          <a:xfrm>
            <a:off x="4947959" y="6415099"/>
            <a:ext cx="2296080" cy="405956"/>
          </a:xfrm>
          <a:prstGeom prst="rect">
            <a:avLst/>
          </a:prstGeom>
        </p:spPr>
      </p:pic>
      <p:pic>
        <p:nvPicPr>
          <p:cNvPr id="21" name="Picture 20" descr="A picture containing logo&#10;&#10;Description automatically generated">
            <a:extLst>
              <a:ext uri="{FF2B5EF4-FFF2-40B4-BE49-F238E27FC236}">
                <a16:creationId xmlns:a16="http://schemas.microsoft.com/office/drawing/2014/main" id="{3CF05EC2-493C-4151-9C46-7F62A7AD908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97" r="10997" b="18769"/>
          <a:stretch/>
        </p:blipFill>
        <p:spPr>
          <a:xfrm>
            <a:off x="11164200" y="246030"/>
            <a:ext cx="796142" cy="777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4029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54B922-6A14-4BA9-BA65-3B4BD9B843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5058" y="1613039"/>
            <a:ext cx="5181600" cy="4351338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51054D-D827-441C-A41C-C6D81CE9D5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05486" y="1609864"/>
            <a:ext cx="5181600" cy="4351338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864775F-413E-46CD-AFED-16288F6C6CD5}"/>
              </a:ext>
            </a:extLst>
          </p:cNvPr>
          <p:cNvSpPr/>
          <p:nvPr userDrawn="1"/>
        </p:nvSpPr>
        <p:spPr>
          <a:xfrm>
            <a:off x="0" y="6298250"/>
            <a:ext cx="12192000" cy="568295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5930ADA-BE8A-4F8C-9BED-29DB2E1EF69E}"/>
              </a:ext>
            </a:extLst>
          </p:cNvPr>
          <p:cNvSpPr/>
          <p:nvPr userDrawn="1"/>
        </p:nvSpPr>
        <p:spPr>
          <a:xfrm>
            <a:off x="0" y="1"/>
            <a:ext cx="12192000" cy="1333144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>
              <a:solidFill>
                <a:srgbClr val="194C53"/>
              </a:solidFill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66B90DB7-04E3-43D3-9352-1D52114D3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94348"/>
            <a:ext cx="10515600" cy="968019"/>
          </a:xfrm>
        </p:spPr>
        <p:txBody>
          <a:bodyPr/>
          <a:lstStyle>
            <a:lvl1pPr algn="ctr">
              <a:defRPr b="1">
                <a:solidFill>
                  <a:srgbClr val="194C5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CC667D7-61AB-449C-93F7-3005CD7C734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1656" y="221390"/>
            <a:ext cx="915983" cy="826929"/>
          </a:xfrm>
          <a:prstGeom prst="rect">
            <a:avLst/>
          </a:prstGeom>
        </p:spPr>
      </p:pic>
      <p:pic>
        <p:nvPicPr>
          <p:cNvPr id="21" name="Picture 20" descr="A picture containing logo&#10;&#10;Description automatically generated">
            <a:extLst>
              <a:ext uri="{FF2B5EF4-FFF2-40B4-BE49-F238E27FC236}">
                <a16:creationId xmlns:a16="http://schemas.microsoft.com/office/drawing/2014/main" id="{5FEEC10A-A44E-442C-BE18-BB62FE0D12B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151"/>
          <a:stretch/>
        </p:blipFill>
        <p:spPr>
          <a:xfrm>
            <a:off x="4947959" y="6415099"/>
            <a:ext cx="2296080" cy="405956"/>
          </a:xfrm>
          <a:prstGeom prst="rect">
            <a:avLst/>
          </a:prstGeom>
        </p:spPr>
      </p:pic>
      <p:pic>
        <p:nvPicPr>
          <p:cNvPr id="23" name="Picture 22" descr="A picture containing logo&#10;&#10;Description automatically generated">
            <a:extLst>
              <a:ext uri="{FF2B5EF4-FFF2-40B4-BE49-F238E27FC236}">
                <a16:creationId xmlns:a16="http://schemas.microsoft.com/office/drawing/2014/main" id="{921CC595-F951-4870-AFCC-BBD4353F6D6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97" r="10997" b="18769"/>
          <a:stretch/>
        </p:blipFill>
        <p:spPr>
          <a:xfrm>
            <a:off x="11164200" y="246030"/>
            <a:ext cx="796142" cy="777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0673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988E5A-D5D1-4AF8-8DF8-B258B082F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839" y="365125"/>
            <a:ext cx="5489961" cy="1325563"/>
          </a:xfrm>
        </p:spPr>
        <p:txBody>
          <a:bodyPr>
            <a:normAutofit/>
          </a:bodyPr>
          <a:lstStyle>
            <a:lvl1pPr>
              <a:defRPr sz="4400" b="1">
                <a:solidFill>
                  <a:srgbClr val="C9433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54B922-6A14-4BA9-BA65-3B4BD9B843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9839" y="1825625"/>
            <a:ext cx="5489961" cy="4667250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B5AD86D-D67B-428C-8530-EAB49A85C07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5183"/>
          <a:stretch/>
        </p:blipFill>
        <p:spPr>
          <a:xfrm>
            <a:off x="6347686" y="0"/>
            <a:ext cx="584273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5144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29F2B362-44CC-4A10-A1CB-8EB27FCAF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399308"/>
            <a:ext cx="5489961" cy="1325563"/>
          </a:xfrm>
        </p:spPr>
        <p:txBody>
          <a:bodyPr>
            <a:normAutofit/>
          </a:bodyPr>
          <a:lstStyle>
            <a:lvl1pPr>
              <a:defRPr sz="4400" b="1">
                <a:solidFill>
                  <a:srgbClr val="C9433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24EB2D8-8A76-4C70-ADE6-DB8FF5593C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0" y="1859808"/>
            <a:ext cx="5489961" cy="4667250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E20443D-355D-43FB-88F4-98A75E8BA10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2935" r="5333"/>
          <a:stretch/>
        </p:blipFill>
        <p:spPr>
          <a:xfrm>
            <a:off x="7" y="0"/>
            <a:ext cx="565265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0045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4">
            <a:extLst>
              <a:ext uri="{FF2B5EF4-FFF2-40B4-BE49-F238E27FC236}">
                <a16:creationId xmlns:a16="http://schemas.microsoft.com/office/drawing/2014/main" id="{84C14A20-D749-46B5-8E85-47946CE3DADC}"/>
              </a:ext>
            </a:extLst>
          </p:cNvPr>
          <p:cNvSpPr/>
          <p:nvPr userDrawn="1"/>
        </p:nvSpPr>
        <p:spPr>
          <a:xfrm>
            <a:off x="0" y="5469308"/>
            <a:ext cx="4136164" cy="1388692"/>
          </a:xfrm>
          <a:prstGeom prst="rtTriangle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6" name="Right Triangle 5">
            <a:extLst>
              <a:ext uri="{FF2B5EF4-FFF2-40B4-BE49-F238E27FC236}">
                <a16:creationId xmlns:a16="http://schemas.microsoft.com/office/drawing/2014/main" id="{F773CEBF-7EFA-4F12-BAFB-48258ABE6B66}"/>
              </a:ext>
            </a:extLst>
          </p:cNvPr>
          <p:cNvSpPr/>
          <p:nvPr userDrawn="1"/>
        </p:nvSpPr>
        <p:spPr>
          <a:xfrm flipH="1" flipV="1">
            <a:off x="8055836" y="0"/>
            <a:ext cx="4136164" cy="1388692"/>
          </a:xfrm>
          <a:prstGeom prst="rtTriangle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pic>
        <p:nvPicPr>
          <p:cNvPr id="10" name="Graphic 9" descr="A lightbulb">
            <a:extLst>
              <a:ext uri="{FF2B5EF4-FFF2-40B4-BE49-F238E27FC236}">
                <a16:creationId xmlns:a16="http://schemas.microsoft.com/office/drawing/2014/main" id="{FE8F91C1-6ED1-4F43-993C-03D061C256B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283435" y="3923229"/>
            <a:ext cx="2599346" cy="2599346"/>
          </a:xfrm>
          <a:prstGeom prst="rect">
            <a:avLst/>
          </a:prstGeom>
        </p:spPr>
      </p:pic>
      <p:pic>
        <p:nvPicPr>
          <p:cNvPr id="15" name="Graphic 14" descr="A flying paper airplane">
            <a:extLst>
              <a:ext uri="{FF2B5EF4-FFF2-40B4-BE49-F238E27FC236}">
                <a16:creationId xmlns:a16="http://schemas.microsoft.com/office/drawing/2014/main" id="{067144DD-24C9-40C9-B3A7-B429C6899FC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>
            <a:off x="10599372" y="5486400"/>
            <a:ext cx="1705599" cy="1705599"/>
          </a:xfrm>
          <a:prstGeom prst="rect">
            <a:avLst/>
          </a:prstGeom>
        </p:spPr>
      </p:pic>
      <p:pic>
        <p:nvPicPr>
          <p:cNvPr id="17" name="Graphic 16" descr="A puzzle">
            <a:extLst>
              <a:ext uri="{FF2B5EF4-FFF2-40B4-BE49-F238E27FC236}">
                <a16:creationId xmlns:a16="http://schemas.microsoft.com/office/drawing/2014/main" id="{B47E1F10-AD2A-4DDF-A1D3-23F4D7E4591F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flipH="1">
            <a:off x="10841505" y="-164500"/>
            <a:ext cx="1463466" cy="1463466"/>
          </a:xfrm>
          <a:prstGeom prst="rect">
            <a:avLst/>
          </a:prstGeom>
        </p:spPr>
      </p:pic>
      <p:pic>
        <p:nvPicPr>
          <p:cNvPr id="11" name="Picture 10" descr="A picture containing logo&#10;&#10;Description automatically generated">
            <a:extLst>
              <a:ext uri="{FF2B5EF4-FFF2-40B4-BE49-F238E27FC236}">
                <a16:creationId xmlns:a16="http://schemas.microsoft.com/office/drawing/2014/main" id="{184E1C7A-28DD-4215-92CC-147E201C1B2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151"/>
          <a:stretch/>
        </p:blipFill>
        <p:spPr>
          <a:xfrm>
            <a:off x="135814" y="6394615"/>
            <a:ext cx="2296080" cy="405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1156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01F7D9-1E6D-443B-BBAD-74829EF9F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1B2224-4F6D-4F6F-9619-56901EC08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C0418D-CC3F-4380-A5BA-1B710A44ED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7F35C4-785B-4E8F-B967-73CDC8F2C47E}" type="datetimeFigureOut">
              <a:rPr lang="hr-HR" smtClean="0"/>
              <a:t>17.10.2025.</a:t>
            </a:fld>
            <a:endParaRPr lang="hr-HR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718E6D-3E49-45A1-B939-5076E43C4A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7FAD8A-BC21-408C-B98C-83E76FF6B9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738CCF-E6C8-42FE-A8AF-DA9F41004FEB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72866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6" r:id="rId4"/>
    <p:sldLayoutId id="2147483657" r:id="rId5"/>
    <p:sldLayoutId id="2147483655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EC88B-6EA3-40F9-85F1-466062562B8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Mrežno mjesto i mrežne stranice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6682574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88801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5EC4D6-ACF8-42F8-9625-56A854FAFA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Prisjetimo se…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5FFA3E-6693-4C59-B556-C049C62EE3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22274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600" i="1" dirty="0" smtClean="0"/>
              <a:t>Internet je globalna računalna mreža koja svojim korisnicima nudi više usluga. </a:t>
            </a:r>
          </a:p>
          <a:p>
            <a:pPr marL="0" indent="0">
              <a:buNone/>
            </a:pPr>
            <a:r>
              <a:rPr lang="hr-HR" sz="2600" i="1" dirty="0" smtClean="0"/>
              <a:t>Jedna od internetskih usluga je WWW (World Wide Web), koja omogućuje objavu, pretraživanje i preuzimanje sadržaja s mrežnih stranica. </a:t>
            </a:r>
            <a:endParaRPr lang="hr-HR" sz="2600" i="1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33614" y="3542074"/>
            <a:ext cx="3533775" cy="2543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2409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Mrežno mjesto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115628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r-HR" sz="2600" b="1" dirty="0" smtClean="0"/>
              <a:t>Mrežno</a:t>
            </a:r>
            <a:r>
              <a:rPr lang="hr-HR" sz="2600" dirty="0" smtClean="0"/>
              <a:t> </a:t>
            </a:r>
            <a:r>
              <a:rPr lang="hr-HR" sz="2600" b="1" dirty="0" smtClean="0"/>
              <a:t>mjesto</a:t>
            </a:r>
            <a:r>
              <a:rPr lang="hr-HR" sz="2600" dirty="0" smtClean="0"/>
              <a:t> ili </a:t>
            </a:r>
            <a:r>
              <a:rPr lang="hr-HR" sz="2600" b="1" dirty="0" smtClean="0"/>
              <a:t>sjedište</a:t>
            </a:r>
            <a:r>
              <a:rPr lang="hr-HR" sz="2600" dirty="0" smtClean="0"/>
              <a:t> (engl. </a:t>
            </a:r>
            <a:r>
              <a:rPr lang="hr-HR" sz="2600" i="1" dirty="0" smtClean="0"/>
              <a:t>Web site</a:t>
            </a:r>
            <a:r>
              <a:rPr lang="hr-HR" sz="2600" dirty="0" smtClean="0"/>
              <a:t>) je mjesto (mapa) na lokalnom ili udaljenom računalu (poslužitelju) koja obuhvaća više povezanih mrežnih stranica. </a:t>
            </a:r>
            <a:endParaRPr lang="hr-HR" sz="2600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7685" y="2606362"/>
            <a:ext cx="5847127" cy="3393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42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Mrežna stranica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9" y="1613038"/>
            <a:ext cx="8057607" cy="39517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600" b="1" dirty="0" smtClean="0"/>
              <a:t>Mrežna</a:t>
            </a:r>
            <a:r>
              <a:rPr lang="hr-HR" sz="2600" dirty="0" smtClean="0"/>
              <a:t> </a:t>
            </a:r>
            <a:r>
              <a:rPr lang="hr-HR" sz="2600" b="1" dirty="0" smtClean="0"/>
              <a:t>stranica</a:t>
            </a:r>
            <a:r>
              <a:rPr lang="hr-HR" sz="2600" dirty="0" smtClean="0"/>
              <a:t> je pojedinačni HTML – hipertekstualni dokument kojem pristupamo putem mrežnih preglednika.</a:t>
            </a:r>
          </a:p>
          <a:p>
            <a:pPr marL="0" indent="0">
              <a:buNone/>
            </a:pPr>
            <a:endParaRPr lang="hr-HR" sz="2600" dirty="0" smtClean="0"/>
          </a:p>
          <a:p>
            <a:pPr marL="0" indent="0">
              <a:buNone/>
            </a:pPr>
            <a:r>
              <a:rPr lang="hr-HR" sz="2600" dirty="0" smtClean="0"/>
              <a:t>Mrežne stranice međusobno su povezane </a:t>
            </a:r>
            <a:r>
              <a:rPr lang="hr-HR" sz="2600" b="1" dirty="0" smtClean="0"/>
              <a:t>poveznicama</a:t>
            </a:r>
            <a:r>
              <a:rPr lang="hr-HR" sz="2600" dirty="0" smtClean="0"/>
              <a:t> – linkovima, koje mogu biti riječi, slika ili područja na koja možemo kliknuti i otvoriti sadržaj.</a:t>
            </a:r>
          </a:p>
          <a:p>
            <a:pPr marL="0" indent="0">
              <a:buNone/>
            </a:pPr>
            <a:r>
              <a:rPr lang="hr-HR" sz="2600" dirty="0" smtClean="0"/>
              <a:t> </a:t>
            </a:r>
          </a:p>
          <a:p>
            <a:pPr marL="0" indent="0">
              <a:buNone/>
            </a:pPr>
            <a:r>
              <a:rPr lang="hr-HR" sz="2600" dirty="0" smtClean="0"/>
              <a:t>Svako mrežno mjesto ima </a:t>
            </a:r>
            <a:r>
              <a:rPr lang="hr-HR" sz="2600" b="1" dirty="0" smtClean="0"/>
              <a:t>početnu</a:t>
            </a:r>
            <a:r>
              <a:rPr lang="hr-HR" sz="2600" dirty="0" smtClean="0"/>
              <a:t> ili </a:t>
            </a:r>
            <a:r>
              <a:rPr lang="hr-HR" sz="2600" b="1" dirty="0" smtClean="0"/>
              <a:t>naslovnu</a:t>
            </a:r>
            <a:r>
              <a:rPr lang="hr-HR" sz="2600" dirty="0" smtClean="0"/>
              <a:t> </a:t>
            </a:r>
            <a:r>
              <a:rPr lang="hr-HR" sz="2600" b="1" dirty="0" smtClean="0"/>
              <a:t>stranicu</a:t>
            </a:r>
            <a:r>
              <a:rPr lang="hr-HR" sz="2600" dirty="0" smtClean="0"/>
              <a:t> najčešćeg naziva </a:t>
            </a:r>
            <a:r>
              <a:rPr lang="hr-HR" sz="2600" b="1" dirty="0" smtClean="0"/>
              <a:t>index.html</a:t>
            </a:r>
            <a:r>
              <a:rPr lang="hr-HR" sz="2600" dirty="0" smtClean="0"/>
              <a:t>. </a:t>
            </a:r>
            <a:endParaRPr lang="hr-HR" sz="2600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95497" y="3112657"/>
            <a:ext cx="1762125" cy="952500"/>
          </a:xfrm>
          <a:prstGeom prst="rect">
            <a:avLst/>
          </a:prstGeo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20379" y="4466853"/>
            <a:ext cx="912359" cy="1097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96148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Adresa mrežne stranice (URL)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8819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600" dirty="0"/>
              <a:t>S</a:t>
            </a:r>
            <a:r>
              <a:rPr lang="hr-HR" sz="2600" dirty="0" smtClean="0"/>
              <a:t>vaka mrežna stranica ima svoju jedinstvenu </a:t>
            </a:r>
            <a:r>
              <a:rPr lang="hr-HR" sz="2600" b="1" dirty="0" smtClean="0"/>
              <a:t>URL</a:t>
            </a:r>
            <a:r>
              <a:rPr lang="hr-HR" sz="2600" dirty="0" smtClean="0"/>
              <a:t> (</a:t>
            </a:r>
            <a:r>
              <a:rPr lang="hr-HR" sz="2600" i="1" dirty="0" smtClean="0"/>
              <a:t>Uniform Resource Locator) </a:t>
            </a:r>
            <a:r>
              <a:rPr lang="hr-HR" sz="2600" b="1" dirty="0" smtClean="0"/>
              <a:t>adresu</a:t>
            </a:r>
            <a:r>
              <a:rPr lang="hr-HR" sz="2600" dirty="0" smtClean="0"/>
              <a:t>.</a:t>
            </a:r>
            <a:endParaRPr lang="hr-HR" sz="2600" dirty="0"/>
          </a:p>
        </p:txBody>
      </p:sp>
      <p:grpSp>
        <p:nvGrpSpPr>
          <p:cNvPr id="23" name="Grupa 22"/>
          <p:cNvGrpSpPr/>
          <p:nvPr/>
        </p:nvGrpSpPr>
        <p:grpSpPr>
          <a:xfrm>
            <a:off x="2319426" y="2815049"/>
            <a:ext cx="8469526" cy="2091559"/>
            <a:chOff x="2319426" y="2815049"/>
            <a:chExt cx="8469526" cy="2091559"/>
          </a:xfrm>
        </p:grpSpPr>
        <p:pic>
          <p:nvPicPr>
            <p:cNvPr id="4" name="Slika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225165" y="2815049"/>
              <a:ext cx="5010150" cy="495300"/>
            </a:xfrm>
            <a:prstGeom prst="rect">
              <a:avLst/>
            </a:prstGeom>
          </p:spPr>
        </p:pic>
        <p:cxnSp>
          <p:nvCxnSpPr>
            <p:cNvPr id="6" name="Ravni poveznik sa strelicom 5"/>
            <p:cNvCxnSpPr/>
            <p:nvPr/>
          </p:nvCxnSpPr>
          <p:spPr>
            <a:xfrm flipV="1">
              <a:off x="3056709" y="3310349"/>
              <a:ext cx="378822" cy="76526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kstniOkvir 6"/>
            <p:cNvSpPr txBox="1"/>
            <p:nvPr/>
          </p:nvSpPr>
          <p:spPr>
            <a:xfrm>
              <a:off x="5636623" y="2978331"/>
              <a:ext cx="65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endParaRPr lang="hr-HR" dirty="0"/>
            </a:p>
          </p:txBody>
        </p:sp>
        <p:sp>
          <p:nvSpPr>
            <p:cNvPr id="8" name="Pravokutnik 7"/>
            <p:cNvSpPr/>
            <p:nvPr/>
          </p:nvSpPr>
          <p:spPr>
            <a:xfrm>
              <a:off x="2319426" y="4075611"/>
              <a:ext cx="1230723" cy="46166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hr-HR" sz="2400" b="0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Protokol</a:t>
              </a:r>
              <a:endParaRPr lang="hr-HR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cxnSp>
          <p:nvCxnSpPr>
            <p:cNvPr id="10" name="Ravni poveznik sa strelicom 9"/>
            <p:cNvCxnSpPr>
              <a:stCxn id="12" idx="0"/>
            </p:cNvCxnSpPr>
            <p:nvPr/>
          </p:nvCxnSpPr>
          <p:spPr>
            <a:xfrm flipV="1">
              <a:off x="4550228" y="3255331"/>
              <a:ext cx="230778" cy="82028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Pravokutnik 11"/>
            <p:cNvSpPr/>
            <p:nvPr/>
          </p:nvSpPr>
          <p:spPr>
            <a:xfrm>
              <a:off x="4022199" y="4075611"/>
              <a:ext cx="1056058" cy="83099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r>
                <a:rPr lang="hr-HR" sz="2400" b="0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Mrežni</a:t>
              </a:r>
            </a:p>
            <a:p>
              <a:r>
                <a:rPr lang="hr-HR" sz="2400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servis</a:t>
              </a:r>
              <a:endParaRPr lang="hr-HR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cxnSp>
          <p:nvCxnSpPr>
            <p:cNvPr id="13" name="Ravni poveznik sa strelicom 12"/>
            <p:cNvCxnSpPr/>
            <p:nvPr/>
          </p:nvCxnSpPr>
          <p:spPr>
            <a:xfrm flipV="1">
              <a:off x="5954699" y="3282299"/>
              <a:ext cx="55578" cy="82136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Pravokutnik 14"/>
            <p:cNvSpPr/>
            <p:nvPr/>
          </p:nvSpPr>
          <p:spPr>
            <a:xfrm>
              <a:off x="5426670" y="4103661"/>
              <a:ext cx="1244251" cy="46166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r>
                <a:rPr lang="hr-HR" sz="2400" b="0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Domena</a:t>
              </a:r>
              <a:endParaRPr lang="hr-HR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cxnSp>
          <p:nvCxnSpPr>
            <p:cNvPr id="16" name="Ravni poveznik sa strelicom 15"/>
            <p:cNvCxnSpPr/>
            <p:nvPr/>
          </p:nvCxnSpPr>
          <p:spPr>
            <a:xfrm flipH="1" flipV="1">
              <a:off x="6678825" y="3239302"/>
              <a:ext cx="727815" cy="86435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Pravokutnik 17"/>
            <p:cNvSpPr/>
            <p:nvPr/>
          </p:nvSpPr>
          <p:spPr>
            <a:xfrm>
              <a:off x="6886719" y="4075610"/>
              <a:ext cx="1217000" cy="83099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r>
                <a:rPr lang="hr-HR" sz="2400" b="0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Vršna</a:t>
              </a:r>
            </a:p>
            <a:p>
              <a:r>
                <a:rPr lang="hr-HR" sz="2400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domena</a:t>
              </a:r>
              <a:endParaRPr lang="hr-HR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cxnSp>
          <p:nvCxnSpPr>
            <p:cNvPr id="19" name="Ravni poveznik sa strelicom 18"/>
            <p:cNvCxnSpPr/>
            <p:nvPr/>
          </p:nvCxnSpPr>
          <p:spPr>
            <a:xfrm flipH="1" flipV="1">
              <a:off x="8187933" y="3198214"/>
              <a:ext cx="1491644" cy="90544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Pravokutnik 20"/>
            <p:cNvSpPr/>
            <p:nvPr/>
          </p:nvSpPr>
          <p:spPr>
            <a:xfrm>
              <a:off x="8920171" y="4075609"/>
              <a:ext cx="1868781" cy="83099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r>
                <a:rPr lang="hr-HR" sz="2400" b="0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Naziv mrežne</a:t>
              </a:r>
            </a:p>
            <a:p>
              <a:r>
                <a:rPr lang="hr-HR" sz="2400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stranice</a:t>
              </a:r>
              <a:endParaRPr lang="hr-HR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719201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Pristup mrežnoj stranici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8427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600" dirty="0" smtClean="0"/>
              <a:t>Nakon što izradimo i objavimo </a:t>
            </a:r>
            <a:r>
              <a:rPr lang="hr-HR" sz="2600" b="1" dirty="0" smtClean="0"/>
              <a:t>mrežno</a:t>
            </a:r>
            <a:r>
              <a:rPr lang="hr-HR" sz="2600" dirty="0" smtClean="0"/>
              <a:t> </a:t>
            </a:r>
            <a:r>
              <a:rPr lang="hr-HR" sz="2600" b="1" dirty="0" smtClean="0"/>
              <a:t>mjesto</a:t>
            </a:r>
            <a:r>
              <a:rPr lang="hr-HR" sz="2600" dirty="0" smtClean="0"/>
              <a:t> na </a:t>
            </a:r>
            <a:r>
              <a:rPr lang="hr-HR" sz="2600" b="1" dirty="0" smtClean="0"/>
              <a:t>poslužitelju</a:t>
            </a:r>
            <a:r>
              <a:rPr lang="hr-HR" sz="2600" dirty="0" smtClean="0"/>
              <a:t>, ono postaje dostupno korisnicima interneta. </a:t>
            </a:r>
            <a:endParaRPr lang="hr-HR" sz="2600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7949" y="2579917"/>
            <a:ext cx="5445850" cy="3200996"/>
          </a:xfrm>
          <a:prstGeom prst="rect">
            <a:avLst/>
          </a:prstGeom>
        </p:spPr>
      </p:pic>
      <p:sp>
        <p:nvSpPr>
          <p:cNvPr id="5" name="Strelica udesno 4"/>
          <p:cNvSpPr/>
          <p:nvPr/>
        </p:nvSpPr>
        <p:spPr>
          <a:xfrm>
            <a:off x="4704805" y="4180415"/>
            <a:ext cx="1084217" cy="32657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6" name="Pravokutnik 5"/>
          <p:cNvSpPr/>
          <p:nvPr/>
        </p:nvSpPr>
        <p:spPr>
          <a:xfrm>
            <a:off x="838199" y="3580250"/>
            <a:ext cx="3747679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hr-HR" sz="2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Pristup mrežnoj stranici</a:t>
            </a:r>
            <a:r>
              <a:rPr lang="hr-HR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– komunikacija</a:t>
            </a:r>
          </a:p>
          <a:p>
            <a:r>
              <a:rPr lang="hr-HR" sz="2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korisnika i poslužitelja</a:t>
            </a:r>
          </a:p>
        </p:txBody>
      </p:sp>
    </p:spTree>
    <p:extLst>
      <p:ext uri="{BB962C8B-B14F-4D97-AF65-F5344CB8AC3E}">
        <p14:creationId xmlns:p14="http://schemas.microsoft.com/office/powerpoint/2010/main" val="6767008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Dijelovi mrežnih stranica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9" y="1613039"/>
            <a:ext cx="9442270" cy="40170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600" dirty="0" smtClean="0"/>
              <a:t>Uobičajeni </a:t>
            </a:r>
            <a:r>
              <a:rPr lang="hr-HR" sz="2600" b="1" dirty="0" smtClean="0"/>
              <a:t>dijelovi</a:t>
            </a:r>
            <a:r>
              <a:rPr lang="hr-HR" sz="2600" dirty="0" smtClean="0"/>
              <a:t> </a:t>
            </a:r>
            <a:r>
              <a:rPr lang="hr-HR" sz="2600" b="1" dirty="0" smtClean="0"/>
              <a:t>mrežnih</a:t>
            </a:r>
            <a:r>
              <a:rPr lang="hr-HR" sz="2600" dirty="0" smtClean="0"/>
              <a:t> </a:t>
            </a:r>
            <a:r>
              <a:rPr lang="hr-HR" sz="2600" b="1" dirty="0" smtClean="0"/>
              <a:t>stranica</a:t>
            </a:r>
            <a:r>
              <a:rPr lang="hr-HR" sz="2600" dirty="0" smtClean="0"/>
              <a:t> su: </a:t>
            </a:r>
          </a:p>
          <a:p>
            <a:r>
              <a:rPr lang="hr-HR" sz="2600" b="1" dirty="0" smtClean="0"/>
              <a:t>zaglavlje</a:t>
            </a:r>
            <a:r>
              <a:rPr lang="hr-HR" sz="2600" dirty="0" smtClean="0"/>
              <a:t> – obično sadrži logotip, poveznice na društvene mreže, datum i vrijeme i slično</a:t>
            </a:r>
          </a:p>
          <a:p>
            <a:r>
              <a:rPr lang="hr-HR" sz="2600" b="1" dirty="0" smtClean="0"/>
              <a:t>navigacija</a:t>
            </a:r>
            <a:r>
              <a:rPr lang="hr-HR" sz="2600" dirty="0" smtClean="0"/>
              <a:t> – obuhvaća popis poveznica koje korisnicima omogućuju kretanje mrežnim mjestom i pronalaženje sadržaja</a:t>
            </a:r>
          </a:p>
          <a:p>
            <a:r>
              <a:rPr lang="hr-HR" sz="2600" b="1" dirty="0" smtClean="0"/>
              <a:t>sadržaj</a:t>
            </a:r>
            <a:r>
              <a:rPr lang="hr-HR" sz="2600" dirty="0" smtClean="0"/>
              <a:t> </a:t>
            </a:r>
            <a:r>
              <a:rPr lang="hr-HR" sz="2600" b="1" dirty="0" smtClean="0"/>
              <a:t>mrežne</a:t>
            </a:r>
            <a:r>
              <a:rPr lang="hr-HR" sz="2600" dirty="0" smtClean="0"/>
              <a:t> </a:t>
            </a:r>
            <a:r>
              <a:rPr lang="hr-HR" sz="2600" b="1" dirty="0" smtClean="0"/>
              <a:t>stranice</a:t>
            </a:r>
            <a:r>
              <a:rPr lang="hr-HR" sz="2600" dirty="0" smtClean="0"/>
              <a:t> – dio stranice na kojem se nalaze tekstovi, slike, grafički prikazi, upitnici i ankete, video i slično</a:t>
            </a:r>
          </a:p>
          <a:p>
            <a:r>
              <a:rPr lang="hr-HR" sz="2600" b="1" dirty="0" smtClean="0"/>
              <a:t>podnožje</a:t>
            </a:r>
            <a:r>
              <a:rPr lang="hr-HR" sz="2600" dirty="0" smtClean="0"/>
              <a:t> – informacije o privatnosti, uvjetima uporabe, podatke o autoru i slično</a:t>
            </a:r>
            <a:endParaRPr lang="hr-HR" sz="2600" dirty="0"/>
          </a:p>
        </p:txBody>
      </p:sp>
    </p:spTree>
    <p:extLst>
      <p:ext uri="{BB962C8B-B14F-4D97-AF65-F5344CB8AC3E}">
        <p14:creationId xmlns:p14="http://schemas.microsoft.com/office/powerpoint/2010/main" val="32659260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Preporuke za dobar dizajn stranice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r-HR" sz="2600" dirty="0" smtClean="0"/>
              <a:t>Ukoliko želimo da stranica bude privlačna korisnicima dobro je slijediti korake: </a:t>
            </a:r>
          </a:p>
          <a:p>
            <a:pPr marL="0" indent="0">
              <a:buNone/>
            </a:pPr>
            <a:endParaRPr lang="hr-HR" sz="2600" dirty="0" smtClean="0"/>
          </a:p>
          <a:p>
            <a:r>
              <a:rPr lang="hr-HR" sz="2600" dirty="0" smtClean="0"/>
              <a:t>neka mrežna stranica bude funkcionalna</a:t>
            </a:r>
          </a:p>
          <a:p>
            <a:r>
              <a:rPr lang="hr-HR" sz="2600" dirty="0" smtClean="0"/>
              <a:t>privucite pažnju </a:t>
            </a:r>
          </a:p>
          <a:p>
            <a:r>
              <a:rPr lang="hr-HR" sz="2600" dirty="0" smtClean="0"/>
              <a:t>važna je jednostavnost</a:t>
            </a:r>
          </a:p>
          <a:p>
            <a:r>
              <a:rPr lang="hr-HR" sz="2600" dirty="0" smtClean="0"/>
              <a:t>lako korištenje</a:t>
            </a:r>
          </a:p>
          <a:p>
            <a:r>
              <a:rPr lang="hr-HR" sz="2600" dirty="0" smtClean="0"/>
              <a:t>mobilna verzija mrežne stranice</a:t>
            </a:r>
            <a:endParaRPr lang="hr-HR" sz="2600" dirty="0"/>
          </a:p>
        </p:txBody>
      </p:sp>
      <p:sp>
        <p:nvSpPr>
          <p:cNvPr id="4" name="Pravokutnik 3"/>
          <p:cNvSpPr/>
          <p:nvPr/>
        </p:nvSpPr>
        <p:spPr>
          <a:xfrm rot="1111424">
            <a:off x="8623733" y="3327042"/>
            <a:ext cx="236423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r-HR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SAVJETI</a:t>
            </a:r>
            <a:endParaRPr lang="hr-HR" sz="5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200933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9" y="2109427"/>
            <a:ext cx="5784670" cy="32071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dirty="0" smtClean="0"/>
              <a:t>Posjetite mrežnu stranicu svoje škole. Krećite se navigacijom stranice i pokušajte uočiti dijelove mrežne stranice koje smo spomenuli.</a:t>
            </a:r>
          </a:p>
          <a:p>
            <a:pPr marL="0" indent="0">
              <a:buNone/>
            </a:pPr>
            <a:r>
              <a:rPr lang="hr-HR" dirty="0" smtClean="0"/>
              <a:t> </a:t>
            </a:r>
          </a:p>
          <a:p>
            <a:pPr marL="0" indent="0">
              <a:buNone/>
            </a:pPr>
            <a:r>
              <a:rPr lang="hr-HR" dirty="0" smtClean="0"/>
              <a:t>Što možete zaključiti o dizajnu mrežne stranice vaše škole? </a:t>
            </a:r>
          </a:p>
          <a:p>
            <a:pPr marL="0" indent="0">
              <a:buNone/>
            </a:pP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04586" y="1988979"/>
            <a:ext cx="3552825" cy="3448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42230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328</Words>
  <Application>Microsoft Office PowerPoint</Application>
  <PresentationFormat>Široki zaslon</PresentationFormat>
  <Paragraphs>45</Paragraphs>
  <Slides>10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Mrežno mjesto i mrežne stranice</vt:lpstr>
      <vt:lpstr>Prisjetimo se…</vt:lpstr>
      <vt:lpstr>Mrežno mjesto</vt:lpstr>
      <vt:lpstr>Mrežna stranica</vt:lpstr>
      <vt:lpstr>Adresa mrežne stranice (URL)</vt:lpstr>
      <vt:lpstr>Pristup mrežnoj stranici</vt:lpstr>
      <vt:lpstr>Dijelovi mrežnih stranica</vt:lpstr>
      <vt:lpstr>Preporuke za dobar dizajn stranice</vt:lpstr>
      <vt:lpstr>ZADATAK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Željka Knezović</dc:creator>
  <cp:lastModifiedBy>Ribar I 23</cp:lastModifiedBy>
  <cp:revision>21</cp:revision>
  <dcterms:created xsi:type="dcterms:W3CDTF">2021-04-08T02:08:44Z</dcterms:created>
  <dcterms:modified xsi:type="dcterms:W3CDTF">2025-10-17T07:23:48Z</dcterms:modified>
</cp:coreProperties>
</file>