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  <p:sldId id="270" r:id="rId14"/>
    <p:sldId id="271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1DB"/>
    <a:srgbClr val="236673"/>
    <a:srgbClr val="F9DD29"/>
    <a:srgbClr val="C7362D"/>
    <a:srgbClr val="FD971D"/>
    <a:srgbClr val="A31F26"/>
    <a:srgbClr val="E8B03E"/>
    <a:srgbClr val="DC9027"/>
    <a:srgbClr val="91BACF"/>
    <a:srgbClr val="F26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9DD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AC7F-0D89-4EC3-8047-A0F615D17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987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36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005BC-D050-4CE9-BE4E-D4127E3C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54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B1D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7" name="Picture 6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3B861150-7C06-4D22-B25D-38AC3F44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47" y="5999321"/>
            <a:ext cx="2023705" cy="463258"/>
          </a:xfrm>
          <a:prstGeom prst="rect">
            <a:avLst/>
          </a:prstGeom>
        </p:spPr>
      </p:pic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2270711A-6EA4-4661-AE01-9682BB4C4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24" y="395421"/>
            <a:ext cx="3903951" cy="35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D4C8F5-09D9-4B02-9C79-D5D2B5D0EF86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4F162-42B2-461E-A49E-0D15DECF276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8CB76-5C0B-4B4A-9A53-53E8C7EE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2366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D1EA-110B-46E9-BAA9-D88F82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B08D3-7A19-421C-9351-24C3769EF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5" y="266355"/>
            <a:ext cx="890808" cy="800436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253449FE-406E-417F-8D08-D25513F5D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0016" b="19276"/>
          <a:stretch/>
        </p:blipFill>
        <p:spPr>
          <a:xfrm>
            <a:off x="11092953" y="248047"/>
            <a:ext cx="867388" cy="827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521DC1A2-8710-4ED6-99AB-E076A01FC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7" b="2090"/>
          <a:stretch/>
        </p:blipFill>
        <p:spPr>
          <a:xfrm>
            <a:off x="4861056" y="6426034"/>
            <a:ext cx="2469885" cy="3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058" y="1613039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054D-D827-441C-A41C-C6D81CE9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5486" y="1609864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4775F-413E-46CD-AFED-16288F6C6CD5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930ADA-BE8A-4F8C-9BED-29DB2E1EF69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B90DB7-04E3-43D3-9352-1D52114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2366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462F-8742-4831-A2E4-5EAFCAF62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5" y="266355"/>
            <a:ext cx="890808" cy="800436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F99BE116-C2A0-4814-B501-4210D0A0E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7" b="2090"/>
          <a:stretch/>
        </p:blipFill>
        <p:spPr>
          <a:xfrm>
            <a:off x="4861056" y="6426034"/>
            <a:ext cx="2469885" cy="368141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E06E20D6-29FA-4D61-9B55-3E605FF0B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0016" b="19276"/>
          <a:stretch/>
        </p:blipFill>
        <p:spPr>
          <a:xfrm>
            <a:off x="11092953" y="248047"/>
            <a:ext cx="867388" cy="8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E5A-D5D1-4AF8-8DF8-B258B082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365125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62B1D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A609-FC89-4024-A91E-34CF9B877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6724" y="0"/>
            <a:ext cx="5963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F2B362-44CC-4A10-A1CB-8EB27FCA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9308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62B1D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EB2D8-8A76-4C70-ADE6-DB8FF5593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59808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83C65-1D81-4079-A535-F7D5D82A1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" y="0"/>
            <a:ext cx="5963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4C14A20-D749-46B5-8E85-47946CE3DADC}"/>
              </a:ext>
            </a:extLst>
          </p:cNvPr>
          <p:cNvSpPr/>
          <p:nvPr userDrawn="1"/>
        </p:nvSpPr>
        <p:spPr>
          <a:xfrm>
            <a:off x="0" y="5469308"/>
            <a:ext cx="4136164" cy="1388692"/>
          </a:xfrm>
          <a:prstGeom prst="rtTriangle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773CEBF-7EFA-4F12-BAFB-48258ABE6B66}"/>
              </a:ext>
            </a:extLst>
          </p:cNvPr>
          <p:cNvSpPr/>
          <p:nvPr userDrawn="1"/>
        </p:nvSpPr>
        <p:spPr>
          <a:xfrm flipH="1" flipV="1">
            <a:off x="8055836" y="0"/>
            <a:ext cx="4136164" cy="1388692"/>
          </a:xfrm>
          <a:prstGeom prst="rtTriangle">
            <a:avLst/>
          </a:prstGeom>
          <a:solidFill>
            <a:srgbClr val="F9D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FE8F91C1-6ED1-4F43-993C-03D061C25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3435" y="3923229"/>
            <a:ext cx="2599346" cy="2599346"/>
          </a:xfrm>
          <a:prstGeom prst="rect">
            <a:avLst/>
          </a:prstGeom>
        </p:spPr>
      </p:pic>
      <p:pic>
        <p:nvPicPr>
          <p:cNvPr id="15" name="Graphic 14" descr="A flying paper airplane">
            <a:extLst>
              <a:ext uri="{FF2B5EF4-FFF2-40B4-BE49-F238E27FC236}">
                <a16:creationId xmlns:a16="http://schemas.microsoft.com/office/drawing/2014/main" id="{067144DD-24C9-40C9-B3A7-B429C6899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599372" y="5486400"/>
            <a:ext cx="1705599" cy="1705599"/>
          </a:xfrm>
          <a:prstGeom prst="rect">
            <a:avLst/>
          </a:prstGeom>
        </p:spPr>
      </p:pic>
      <p:pic>
        <p:nvPicPr>
          <p:cNvPr id="17" name="Graphic 16" descr="A puzzle">
            <a:extLst>
              <a:ext uri="{FF2B5EF4-FFF2-40B4-BE49-F238E27FC236}">
                <a16:creationId xmlns:a16="http://schemas.microsoft.com/office/drawing/2014/main" id="{B47E1F10-AD2A-4DDF-A1D3-23F4D7E459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841505" y="-164500"/>
            <a:ext cx="1463466" cy="146346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CEEC99A1-A901-4A0A-85E2-698E4EB75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7" b="2090"/>
          <a:stretch/>
        </p:blipFill>
        <p:spPr>
          <a:xfrm>
            <a:off x="-24986" y="6426034"/>
            <a:ext cx="2469885" cy="3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1F7D9-1E6D-443B-BBAD-74829EF9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2224-4F6D-4F6F-9619-56901EC0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418D-CC3F-4380-A5BA-1B710A44E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35C4-785B-4E8F-B967-73CDC8F2C47E}" type="datetimeFigureOut">
              <a:rPr lang="hr-HR" smtClean="0"/>
              <a:t>3.8.2021.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18E6D-3E49-45A1-B939-5076E43C4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FAD8A-BC21-408C-B98C-83E76FF6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CCF-E6C8-42FE-A8AF-DA9F41004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86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C88B-6EA3-40F9-85F1-466062562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434" y="3758594"/>
            <a:ext cx="9144000" cy="2387600"/>
          </a:xfrm>
        </p:spPr>
        <p:txBody>
          <a:bodyPr/>
          <a:lstStyle/>
          <a:p>
            <a:r>
              <a:rPr lang="hr-HR" dirty="0" smtClean="0"/>
              <a:t>Vrste datoteka, organizacija podataka na računalu i mrežnom mjestu u Oblaku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825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Pronalaženje datoteka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96034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Datoteke možemo tražiti po </a:t>
            </a:r>
            <a:r>
              <a:rPr lang="hr-HR" b="1" dirty="0" smtClean="0"/>
              <a:t>adresi datoteke </a:t>
            </a:r>
            <a:r>
              <a:rPr lang="hr-HR" dirty="0" smtClean="0"/>
              <a:t>ili koristeći program </a:t>
            </a:r>
            <a:r>
              <a:rPr lang="hr-HR" b="1" dirty="0" smtClean="0"/>
              <a:t>Explorer za datoteke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2142" r="1117"/>
          <a:stretch/>
        </p:blipFill>
        <p:spPr>
          <a:xfrm>
            <a:off x="1630409" y="2769326"/>
            <a:ext cx="9028882" cy="30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Sažimanje mapa i datoteka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438281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Sažimanjem mapa i datoteka </a:t>
            </a:r>
            <a:r>
              <a:rPr lang="hr-HR" b="1" dirty="0" smtClean="0"/>
              <a:t>smanjujemo njihovu veličinu</a:t>
            </a:r>
            <a:r>
              <a:rPr lang="hr-HR" dirty="0" smtClean="0"/>
              <a:t>, a time i prostor potreban za njihovu pohranu na spremniku računala. Sadržaj mapa i datoteka ostaje </a:t>
            </a:r>
            <a:r>
              <a:rPr lang="hr-HR" b="1" dirty="0" smtClean="0"/>
              <a:t>nepromijenjen</a:t>
            </a:r>
            <a:r>
              <a:rPr lang="hr-HR" dirty="0" smtClean="0"/>
              <a:t>. </a:t>
            </a:r>
          </a:p>
          <a:p>
            <a:pPr marL="0" indent="0">
              <a:buNone/>
            </a:pPr>
            <a:r>
              <a:rPr lang="hr-HR" dirty="0" smtClean="0"/>
              <a:t>Neki od programa za sažimanje su:</a:t>
            </a:r>
          </a:p>
          <a:p>
            <a:r>
              <a:rPr lang="hr-HR" dirty="0" err="1" smtClean="0"/>
              <a:t>WinRar</a:t>
            </a:r>
            <a:endParaRPr lang="hr-HR" dirty="0" smtClean="0"/>
          </a:p>
          <a:p>
            <a:r>
              <a:rPr lang="hr-HR" dirty="0" err="1" smtClean="0"/>
              <a:t>WinZip</a:t>
            </a:r>
            <a:endParaRPr lang="hr-HR" dirty="0" smtClean="0"/>
          </a:p>
          <a:p>
            <a:r>
              <a:rPr lang="hr-HR" dirty="0" smtClean="0"/>
              <a:t>7 </a:t>
            </a:r>
            <a:r>
              <a:rPr lang="hr-HR" dirty="0" err="1" smtClean="0"/>
              <a:t>zip</a:t>
            </a:r>
            <a:endParaRPr lang="hr-HR" dirty="0" smtClean="0"/>
          </a:p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05" y="3219585"/>
            <a:ext cx="2851922" cy="22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D304D-4E5E-48E4-9C9A-8FF37DDF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1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AB541-67BD-49A2-80D9-1F27E83B5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103514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Istražite mogućnosti rada s datotekama na servisu OneDrive.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54" y="3449089"/>
            <a:ext cx="3695837" cy="2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119189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Istražite kako se provodi sažimanje različitim alatima.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08" y="3152457"/>
            <a:ext cx="3047864" cy="24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18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4D6-ACF8-42F8-9625-56A854FA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Datoteka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A3E-6693-4C59-B556-C049C62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4" y="1560788"/>
            <a:ext cx="10515600" cy="1508983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Datoteka</a:t>
            </a:r>
            <a:r>
              <a:rPr lang="hr-HR" dirty="0" smtClean="0"/>
              <a:t> (File) je digitalni zapis na spremniku računala.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Zapis uobičajeno sadržava jednu vrstu podataka (program, sliku, video, tekst, glazbu, …) a može sadržavati i raznovrsne podatke.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275"/>
          <a:stretch/>
        </p:blipFill>
        <p:spPr>
          <a:xfrm>
            <a:off x="4284617" y="3069771"/>
            <a:ext cx="374971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4694A-DF52-4881-888D-FFB9269A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datoteka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2096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/>
              <a:t>Programske datoteke</a:t>
            </a:r>
            <a:r>
              <a:rPr lang="hr-HR" dirty="0" smtClean="0"/>
              <a:t> stvaraju programeri koristeći se programskim jezicima. </a:t>
            </a:r>
          </a:p>
          <a:p>
            <a:pPr marL="0" indent="0">
              <a:buNone/>
            </a:pPr>
            <a:r>
              <a:rPr lang="hr-HR" dirty="0" smtClean="0"/>
              <a:t>Sadržavaju instrukcije koje procesor razumije te ih njihovim pokretanjem izvršava. Najčešće nastavak koji ove datoteke imaju je .</a:t>
            </a:r>
            <a:r>
              <a:rPr lang="hr-HR" b="1" dirty="0" err="1" smtClean="0"/>
              <a:t>exe</a:t>
            </a:r>
            <a:r>
              <a:rPr lang="hr-HR" dirty="0" smtClean="0"/>
              <a:t> (</a:t>
            </a:r>
            <a:r>
              <a:rPr lang="hr-HR" b="1" dirty="0" err="1" smtClean="0"/>
              <a:t>exe</a:t>
            </a:r>
            <a:r>
              <a:rPr lang="hr-HR" dirty="0" err="1" smtClean="0"/>
              <a:t>cutable</a:t>
            </a:r>
            <a:r>
              <a:rPr lang="hr-HR" dirty="0" smtClean="0"/>
              <a:t>).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96" y="4160523"/>
            <a:ext cx="8115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4694A-DF52-4881-888D-FFB9269A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datoteka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2096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Znakovne datoteke </a:t>
            </a:r>
            <a:r>
              <a:rPr lang="hr-HR" dirty="0" smtClean="0"/>
              <a:t>sadržavaju samo tekst bez informacija o njegovu oblikovanju. </a:t>
            </a:r>
          </a:p>
          <a:p>
            <a:pPr marL="0" indent="0">
              <a:buNone/>
            </a:pPr>
            <a:r>
              <a:rPr lang="hr-HR" dirty="0" smtClean="0"/>
              <a:t>Svaki znak znakovne datoteke kodiran je nekom normom.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98" y="3355929"/>
            <a:ext cx="4494848" cy="26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6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4694A-DF52-4881-888D-FFB9269A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datoteka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2645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Datoteke dokumenata </a:t>
            </a:r>
            <a:r>
              <a:rPr lang="hr-HR" dirty="0" smtClean="0"/>
              <a:t>stvaramo u nekom </a:t>
            </a:r>
            <a:r>
              <a:rPr lang="hr-HR" dirty="0" err="1" smtClean="0"/>
              <a:t>primjenskom</a:t>
            </a:r>
            <a:r>
              <a:rPr lang="hr-HR" dirty="0" smtClean="0"/>
              <a:t> programu. Primjerice, kada spremamo prezentaciju izrađenu u programu </a:t>
            </a:r>
            <a:r>
              <a:rPr lang="hr-HR" i="1" dirty="0" smtClean="0"/>
              <a:t>PowerPoint</a:t>
            </a:r>
            <a:r>
              <a:rPr lang="hr-HR" dirty="0" smtClean="0"/>
              <a:t>, na spremnik računala ćemo zapravo spremiti zapis oblika .</a:t>
            </a:r>
            <a:r>
              <a:rPr lang="hr-HR" b="1" dirty="0" err="1" smtClean="0"/>
              <a:t>pptx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Prepoznajemo ih i razlikujemo prema njihovu izgledu ili po datotečnom nastavku (obliku zapisa). 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783" y="4119153"/>
            <a:ext cx="3273308" cy="20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3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Datotečni nastavak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372" y="2710319"/>
            <a:ext cx="4452258" cy="2410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Identificira vrstu ili oblik datoteke. Svaka datoteka ima datotečni nastavak koji se dodaje nazivu datoteke pri njezinu spremanju.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060" r="2039" b="2664"/>
          <a:stretch/>
        </p:blipFill>
        <p:spPr>
          <a:xfrm>
            <a:off x="4885631" y="1624635"/>
            <a:ext cx="7183428" cy="43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datotečnog nastavka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16935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Ako želimo vidjeti datotečni nastavak, njegov prikaz možemo uključiti u </a:t>
            </a:r>
            <a:r>
              <a:rPr lang="hr-HR" i="1" dirty="0" smtClean="0"/>
              <a:t>Exploreru za datoteke </a:t>
            </a:r>
            <a:r>
              <a:rPr lang="hr-HR" dirty="0" smtClean="0"/>
              <a:t>na kartici </a:t>
            </a:r>
            <a:r>
              <a:rPr lang="hr-HR" i="1" dirty="0" smtClean="0"/>
              <a:t>Prikaz</a:t>
            </a:r>
            <a:r>
              <a:rPr lang="hr-HR" dirty="0" smtClean="0"/>
              <a:t> u grupi alata </a:t>
            </a:r>
            <a:r>
              <a:rPr lang="hr-HR" i="1" dirty="0" smtClean="0"/>
              <a:t>Pokaži/sakrij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81" y="2573383"/>
            <a:ext cx="724204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Spremanje datoteka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0599" y="5179199"/>
            <a:ext cx="10515600" cy="49008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mape osim datoteka možemo spremati i </a:t>
            </a:r>
            <a:r>
              <a:rPr lang="hr-HR" b="1" dirty="0" smtClean="0"/>
              <a:t>druge mape </a:t>
            </a:r>
            <a:r>
              <a:rPr lang="hr-HR" dirty="0" smtClean="0"/>
              <a:t>(</a:t>
            </a:r>
            <a:r>
              <a:rPr lang="hr-HR" b="1" dirty="0" smtClean="0"/>
              <a:t>podmape</a:t>
            </a:r>
            <a:r>
              <a:rPr lang="hr-HR" dirty="0" smtClean="0"/>
              <a:t>).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990599" y="1765439"/>
            <a:ext cx="10515600" cy="109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smtClean="0"/>
              <a:t>Datoteke spremamo na pomoćne spremnike. Mjesto na pomoćnom spremniku na koje spremamo datoteke naziva se </a:t>
            </a:r>
            <a:r>
              <a:rPr lang="hr-HR" b="1" dirty="0" smtClean="0"/>
              <a:t>mapa</a:t>
            </a:r>
            <a:r>
              <a:rPr lang="hr-HR" dirty="0" smtClean="0"/>
              <a:t> (folder).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499" y="2860766"/>
            <a:ext cx="2339799" cy="20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5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Hijerarhijska organizacija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19" y="1482411"/>
            <a:ext cx="10515600" cy="1038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Ovakva organizacija mapa temelji se na načelu nadređenosti i podređenosti.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68" y="2183266"/>
            <a:ext cx="7509051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324</Words>
  <Application>Microsoft Office PowerPoint</Application>
  <PresentationFormat>Široki zaslon</PresentationFormat>
  <Paragraphs>35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Vrste datoteka, organizacija podataka na računalu i mrežnom mjestu u Oblaku</vt:lpstr>
      <vt:lpstr>Datoteka </vt:lpstr>
      <vt:lpstr>Vrste datoteka</vt:lpstr>
      <vt:lpstr>Vrste datoteka</vt:lpstr>
      <vt:lpstr>Vrste datoteka</vt:lpstr>
      <vt:lpstr>Datotečni nastavak</vt:lpstr>
      <vt:lpstr>Prikaz datotečnog nastavka</vt:lpstr>
      <vt:lpstr>Spremanje datoteka</vt:lpstr>
      <vt:lpstr>Hijerarhijska organizacija</vt:lpstr>
      <vt:lpstr>Pronalaženje datoteka</vt:lpstr>
      <vt:lpstr>Sažimanje mapa i datoteka</vt:lpstr>
      <vt:lpstr>Vježba 1</vt:lpstr>
      <vt:lpstr>Vježba 2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Željka Knezović</dc:creator>
  <cp:lastModifiedBy>Admin</cp:lastModifiedBy>
  <cp:revision>18</cp:revision>
  <dcterms:created xsi:type="dcterms:W3CDTF">2021-04-08T02:08:44Z</dcterms:created>
  <dcterms:modified xsi:type="dcterms:W3CDTF">2021-08-03T09:44:01Z</dcterms:modified>
</cp:coreProperties>
</file>